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7"/>
  </p:notesMasterIdLst>
  <p:handoutMasterIdLst>
    <p:handoutMasterId r:id="rId38"/>
  </p:handoutMasterIdLst>
  <p:sldIdLst>
    <p:sldId id="256" r:id="rId2"/>
    <p:sldId id="368" r:id="rId3"/>
    <p:sldId id="258" r:id="rId4"/>
    <p:sldId id="366" r:id="rId5"/>
    <p:sldId id="259" r:id="rId6"/>
    <p:sldId id="369" r:id="rId7"/>
    <p:sldId id="370" r:id="rId8"/>
    <p:sldId id="371" r:id="rId9"/>
    <p:sldId id="260" r:id="rId10"/>
    <p:sldId id="372" r:id="rId11"/>
    <p:sldId id="373" r:id="rId12"/>
    <p:sldId id="257" r:id="rId13"/>
    <p:sldId id="261" r:id="rId14"/>
    <p:sldId id="263" r:id="rId15"/>
    <p:sldId id="266" r:id="rId16"/>
    <p:sldId id="267" r:id="rId17"/>
    <p:sldId id="374" r:id="rId18"/>
    <p:sldId id="268" r:id="rId19"/>
    <p:sldId id="269" r:id="rId20"/>
    <p:sldId id="270" r:id="rId21"/>
    <p:sldId id="375" r:id="rId22"/>
    <p:sldId id="376" r:id="rId23"/>
    <p:sldId id="271" r:id="rId24"/>
    <p:sldId id="272" r:id="rId25"/>
    <p:sldId id="273" r:id="rId26"/>
    <p:sldId id="262" r:id="rId27"/>
    <p:sldId id="377" r:id="rId28"/>
    <p:sldId id="264" r:id="rId29"/>
    <p:sldId id="378" r:id="rId30"/>
    <p:sldId id="379" r:id="rId31"/>
    <p:sldId id="380" r:id="rId32"/>
    <p:sldId id="381" r:id="rId33"/>
    <p:sldId id="265" r:id="rId34"/>
    <p:sldId id="356" r:id="rId35"/>
    <p:sldId id="365" r:id="rId36"/>
  </p:sldIdLst>
  <p:sldSz cx="9144000" cy="6858000" type="screen4x3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Stumbo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06B89-0C89-4F06-A290-FA0083254E4B}" v="1" dt="2023-06-12T18:42:27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8686" autoAdjust="0"/>
  </p:normalViewPr>
  <p:slideViewPr>
    <p:cSldViewPr snapToGrid="0"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1CC06B89-0C89-4F06-A290-FA0083254E4B}"/>
    <pc:docChg chg="addSld modSld">
      <pc:chgData name="Kal Rabb" userId="3edf06299a4717ec" providerId="LiveId" clId="{1CC06B89-0C89-4F06-A290-FA0083254E4B}" dt="2023-06-12T18:42:27.496" v="0"/>
      <pc:docMkLst>
        <pc:docMk/>
      </pc:docMkLst>
      <pc:sldChg chg="add">
        <pc:chgData name="Kal Rabb" userId="3edf06299a4717ec" providerId="LiveId" clId="{1CC06B89-0C89-4F06-A290-FA0083254E4B}" dt="2023-06-12T18:42:27.496" v="0"/>
        <pc:sldMkLst>
          <pc:docMk/>
          <pc:sldMk cId="628526973" sldId="266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1400695800" sldId="267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1559156380" sldId="268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3795254463" sldId="269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4023511519" sldId="270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2297572987" sldId="271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60296499" sldId="272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4053002055" sldId="273"/>
        </pc:sldMkLst>
      </pc:sldChg>
    </pc:docChg>
  </pc:docChgLst>
  <pc:docChgLst>
    <pc:chgData name="Kal Rabb" userId="3edf06299a4717ec" providerId="LiveId" clId="{0867C329-A52B-40DD-BBE6-5CEB031B86E5}"/>
    <pc:docChg chg="addSld modSld">
      <pc:chgData name="Kal Rabb" userId="3edf06299a4717ec" providerId="LiveId" clId="{0867C329-A52B-40DD-BBE6-5CEB031B86E5}" dt="2018-10-02T19:26:51.267" v="49" actId="1076"/>
      <pc:docMkLst>
        <pc:docMk/>
      </pc:docMkLst>
      <pc:sldChg chg="addSp delSp modSp add">
        <pc:chgData name="Kal Rabb" userId="3edf06299a4717ec" providerId="LiveId" clId="{0867C329-A52B-40DD-BBE6-5CEB031B86E5}" dt="2018-10-02T19:23:21.282" v="2"/>
        <pc:sldMkLst>
          <pc:docMk/>
          <pc:sldMk cId="2106532747" sldId="262"/>
        </pc:sldMkLst>
        <pc:spChg chg="mod">
          <ac:chgData name="Kal Rabb" userId="3edf06299a4717ec" providerId="LiveId" clId="{0867C329-A52B-40DD-BBE6-5CEB031B86E5}" dt="2018-10-02T19:23:21.282" v="2"/>
          <ac:spMkLst>
            <pc:docMk/>
            <pc:sldMk cId="2106532747" sldId="262"/>
            <ac:spMk id="2" creationId="{924F0B3D-819B-4AFA-8F4C-749E7F8CE64F}"/>
          </ac:spMkLst>
        </pc:spChg>
        <pc:spChg chg="del">
          <ac:chgData name="Kal Rabb" userId="3edf06299a4717ec" providerId="LiveId" clId="{0867C329-A52B-40DD-BBE6-5CEB031B86E5}" dt="2018-10-02T19:22:57.692" v="1"/>
          <ac:spMkLst>
            <pc:docMk/>
            <pc:sldMk cId="2106532747" sldId="262"/>
            <ac:spMk id="3" creationId="{9E57D4DF-2C62-409E-957D-1047E38F0A26}"/>
          </ac:spMkLst>
        </pc:spChg>
        <pc:picChg chg="add mod">
          <ac:chgData name="Kal Rabb" userId="3edf06299a4717ec" providerId="LiveId" clId="{0867C329-A52B-40DD-BBE6-5CEB031B86E5}" dt="2018-10-02T19:22:57.692" v="1"/>
          <ac:picMkLst>
            <pc:docMk/>
            <pc:sldMk cId="2106532747" sldId="262"/>
            <ac:picMk id="4" creationId="{D855D799-957F-4411-B13E-2505BE7F042B}"/>
          </ac:picMkLst>
        </pc:picChg>
      </pc:sldChg>
      <pc:sldChg chg="addSp delSp modSp add">
        <pc:chgData name="Kal Rabb" userId="3edf06299a4717ec" providerId="LiveId" clId="{0867C329-A52B-40DD-BBE6-5CEB031B86E5}" dt="2018-10-02T19:25:29.500" v="33" actId="20577"/>
        <pc:sldMkLst>
          <pc:docMk/>
          <pc:sldMk cId="77463942" sldId="263"/>
        </pc:sldMkLst>
        <pc:spChg chg="mod">
          <ac:chgData name="Kal Rabb" userId="3edf06299a4717ec" providerId="LiveId" clId="{0867C329-A52B-40DD-BBE6-5CEB031B86E5}" dt="2018-10-02T19:25:29.500" v="33" actId="20577"/>
          <ac:spMkLst>
            <pc:docMk/>
            <pc:sldMk cId="77463942" sldId="263"/>
            <ac:spMk id="2" creationId="{3DE1A823-5F9B-4505-AC98-9AD132362736}"/>
          </ac:spMkLst>
        </pc:spChg>
        <pc:spChg chg="del">
          <ac:chgData name="Kal Rabb" userId="3edf06299a4717ec" providerId="LiveId" clId="{0867C329-A52B-40DD-BBE6-5CEB031B86E5}" dt="2018-10-02T19:25:14.563" v="4"/>
          <ac:spMkLst>
            <pc:docMk/>
            <pc:sldMk cId="77463942" sldId="263"/>
            <ac:spMk id="3" creationId="{38E9F6AD-5882-4AD2-BCAF-AC68E326C9E6}"/>
          </ac:spMkLst>
        </pc:spChg>
        <pc:picChg chg="add mod">
          <ac:chgData name="Kal Rabb" userId="3edf06299a4717ec" providerId="LiveId" clId="{0867C329-A52B-40DD-BBE6-5CEB031B86E5}" dt="2018-10-02T19:25:20.055" v="6" actId="14100"/>
          <ac:picMkLst>
            <pc:docMk/>
            <pc:sldMk cId="77463942" sldId="263"/>
            <ac:picMk id="5" creationId="{DCAF8BC8-0F11-4E4D-84A4-CE0DB4013C31}"/>
          </ac:picMkLst>
        </pc:picChg>
      </pc:sldChg>
      <pc:sldChg chg="addSp delSp modSp add">
        <pc:chgData name="Kal Rabb" userId="3edf06299a4717ec" providerId="LiveId" clId="{0867C329-A52B-40DD-BBE6-5CEB031B86E5}" dt="2018-10-02T19:26:51.267" v="49" actId="1076"/>
        <pc:sldMkLst>
          <pc:docMk/>
          <pc:sldMk cId="4156702023" sldId="264"/>
        </pc:sldMkLst>
        <pc:spChg chg="mod">
          <ac:chgData name="Kal Rabb" userId="3edf06299a4717ec" providerId="LiveId" clId="{0867C329-A52B-40DD-BBE6-5CEB031B86E5}" dt="2018-10-02T19:26:48.187" v="48" actId="20577"/>
          <ac:spMkLst>
            <pc:docMk/>
            <pc:sldMk cId="4156702023" sldId="264"/>
            <ac:spMk id="2" creationId="{10ED1DD5-0832-4632-9FAE-91E76E26FA7E}"/>
          </ac:spMkLst>
        </pc:spChg>
        <pc:spChg chg="del">
          <ac:chgData name="Kal Rabb" userId="3edf06299a4717ec" providerId="LiveId" clId="{0867C329-A52B-40DD-BBE6-5CEB031B86E5}" dt="2018-10-02T19:26:36.912" v="35"/>
          <ac:spMkLst>
            <pc:docMk/>
            <pc:sldMk cId="4156702023" sldId="264"/>
            <ac:spMk id="3" creationId="{0DAB1F13-740B-432C-8B6F-470F11D736A0}"/>
          </ac:spMkLst>
        </pc:spChg>
        <pc:picChg chg="add mod">
          <ac:chgData name="Kal Rabb" userId="3edf06299a4717ec" providerId="LiveId" clId="{0867C329-A52B-40DD-BBE6-5CEB031B86E5}" dt="2018-10-02T19:26:51.267" v="49" actId="1076"/>
          <ac:picMkLst>
            <pc:docMk/>
            <pc:sldMk cId="4156702023" sldId="264"/>
            <ac:picMk id="5" creationId="{EF14399C-05F1-490B-AFC0-7CDA1DAC90C4}"/>
          </ac:picMkLst>
        </pc:picChg>
      </pc:sldChg>
    </pc:docChg>
  </pc:docChgLst>
  <pc:docChgLst>
    <pc:chgData name="Kal Rabb" userId="3edf06299a4717ec" providerId="LiveId" clId="{9136D32A-BB89-4B0C-9AA4-5EA7076365C3}"/>
    <pc:docChg chg="addSld modSld">
      <pc:chgData name="Kal Rabb" userId="3edf06299a4717ec" providerId="LiveId" clId="{9136D32A-BB89-4B0C-9AA4-5EA7076365C3}" dt="2022-08-08T12:28:27.290" v="0"/>
      <pc:docMkLst>
        <pc:docMk/>
      </pc:docMkLst>
      <pc:sldChg chg="add">
        <pc:chgData name="Kal Rabb" userId="3edf06299a4717ec" providerId="LiveId" clId="{9136D32A-BB89-4B0C-9AA4-5EA7076365C3}" dt="2022-08-08T12:28:27.290" v="0"/>
        <pc:sldMkLst>
          <pc:docMk/>
          <pc:sldMk cId="4116323543" sldId="26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9398"/>
            <a:ext cx="5100215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F06D5-CC53-F412-8299-94F3FD74A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C1A5C6-9D64-6532-4B84-5389DFC41C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C9311E-ADFF-D2EF-1279-CF1871772C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01D16-48EB-C5B0-2CA9-1BA5C0AC15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258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DAA3A-7BAC-64B4-4C42-8C403511D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8FF438-3D1F-9EC5-E6E5-312D227C2F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D5AB4D-7F08-9F1A-AB9B-7C20EAACEA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B5A9A-41C5-54DB-4BB9-0B3C785E8C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379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E7DE1-6CEE-A73D-C747-9FC189EA5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9210A1-F4EE-5AE8-7D3B-42A2CE227C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08A338-5279-B9C4-8108-257EF2D318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F2ABE-C15F-C6BC-CC5D-AF47388D3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206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Xerox Product Delivery Process, circa 1990s</a:t>
            </a:r>
          </a:p>
          <a:p>
            <a:endParaRPr lang="en-US" dirty="0"/>
          </a:p>
          <a:p>
            <a:r>
              <a:rPr lang="en-US" dirty="0"/>
              <a:t>Software Architecture was a dominant concern in the Concept Initiation and Product Initiation phases.  Architecture would be well established by the start of Development.</a:t>
            </a:r>
          </a:p>
          <a:p>
            <a:endParaRPr lang="en-US" dirty="0"/>
          </a:p>
          <a:p>
            <a:r>
              <a:rPr lang="en-US" dirty="0"/>
              <a:t>Note the long lag time between identification of QCDs (Quality Targets) and validation.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071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</a:t>
            </a:r>
          </a:p>
          <a:p>
            <a:r>
              <a:rPr lang="en-US" dirty="0"/>
              <a:t>Performance – N concurrent requests</a:t>
            </a:r>
          </a:p>
          <a:p>
            <a:r>
              <a:rPr lang="en-US" dirty="0"/>
              <a:t>Security – all connections via TLS 1.3</a:t>
            </a:r>
          </a:p>
          <a:p>
            <a:r>
              <a:rPr lang="en-US" dirty="0"/>
              <a:t>Integrity – crash =&gt; transaction rollback</a:t>
            </a:r>
          </a:p>
          <a:p>
            <a:r>
              <a:rPr lang="en-US" dirty="0"/>
              <a:t>Availability – 99.99%</a:t>
            </a:r>
          </a:p>
          <a:p>
            <a:endParaRPr lang="en-US" dirty="0"/>
          </a:p>
          <a:p>
            <a:r>
              <a:rPr lang="en-US" dirty="0"/>
              <a:t>Car</a:t>
            </a:r>
          </a:p>
          <a:p>
            <a:r>
              <a:rPr lang="en-US" dirty="0"/>
              <a:t>Performance – reaction &lt; 50ms</a:t>
            </a:r>
          </a:p>
          <a:p>
            <a:r>
              <a:rPr lang="en-US" dirty="0"/>
              <a:t>Security – remote connections encrypted &amp; signed</a:t>
            </a:r>
          </a:p>
          <a:p>
            <a:r>
              <a:rPr lang="en-US" dirty="0"/>
              <a:t>Safety – sensor fail =&gt; full stop</a:t>
            </a:r>
          </a:p>
          <a:p>
            <a:r>
              <a:rPr lang="en-US" dirty="0"/>
              <a:t>Reliability – 1000 hours between issues</a:t>
            </a:r>
          </a:p>
          <a:p>
            <a:endParaRPr lang="en-US" dirty="0"/>
          </a:p>
          <a:p>
            <a:r>
              <a:rPr lang="en-US" dirty="0"/>
              <a:t>Portability:  Mobile app (iOS/ Android)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BB20-3CD1-4D5D-8201-87CD9989261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2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Assumption:  Have license to connect to brokerage system</a:t>
            </a:r>
          </a:p>
          <a:p>
            <a:r>
              <a:rPr lang="en-US" dirty="0"/>
              <a:t>Dependency: API documentation </a:t>
            </a:r>
            <a:r>
              <a:rPr lang="en-US"/>
              <a:t>is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BB20-3CD1-4D5D-8201-87CD9989261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8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22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6CB16-0D0C-8096-40CD-C05661B88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52C712-A8E2-5814-A48F-DA55A0237F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DBB5FC-671B-40C4-0999-117E96EF0D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EA937-C2CB-7C4A-72A1-FEBAD7B2E0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358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11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510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F74F3-8B47-0E37-28BE-A1B832F09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869905-3BCC-E941-872A-65DBDE1A03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D0872C-3A32-5B79-AC11-72A8ED1A47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91445-A43A-81B4-4143-058D66053D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591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259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7E928-0913-0F74-5143-D6FD98A80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5D2650-C106-A9E6-88B4-DB5C9DB7F3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CCC93F-1084-3CA4-2231-2D50D5824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84670-21B9-344D-4A5C-B3065B5BE1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81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255D3-8DF3-6ABD-000A-146ABE731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1FDE72-35D5-1046-1FBE-E19294C7D9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BDB202-AFB4-E1C8-F695-529262246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FC36C-EC23-6A13-799B-4C012024B2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939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Architecture Process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19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61D0A-F7A4-DF80-FE37-2711A6E7F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254DB-7C09-6702-AC1F-8CAA3934B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73177-C60F-D39A-D4F7-AF6A87519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820709" cy="446880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Some techniques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Scenario-based analysis</a:t>
            </a:r>
          </a:p>
          <a:p>
            <a:pPr lvl="2"/>
            <a:r>
              <a:rPr lang="en-US" dirty="0"/>
              <a:t>stress-test against hypothetical situations</a:t>
            </a:r>
          </a:p>
          <a:p>
            <a:pPr lvl="2"/>
            <a:r>
              <a:rPr lang="en-US" dirty="0"/>
              <a:t>find scenarios where system fails</a:t>
            </a:r>
          </a:p>
          <a:p>
            <a:pPr lvl="2"/>
            <a:r>
              <a:rPr lang="en-US" dirty="0"/>
              <a:t>e.g., sudden traffic spike due to a marketing campaign</a:t>
            </a:r>
          </a:p>
          <a:p>
            <a:pPr lvl="1"/>
            <a:r>
              <a:rPr lang="en-US" dirty="0"/>
              <a:t>Architecture trade-off analysis</a:t>
            </a:r>
          </a:p>
          <a:p>
            <a:pPr lvl="2"/>
            <a:r>
              <a:rPr lang="en-US" dirty="0"/>
              <a:t>find negative sides of architecture benefits</a:t>
            </a:r>
          </a:p>
          <a:p>
            <a:pPr lvl="2"/>
            <a:r>
              <a:rPr lang="en-US" dirty="0"/>
              <a:t>will it affect ASRs?</a:t>
            </a:r>
          </a:p>
          <a:p>
            <a:pPr lvl="2"/>
            <a:r>
              <a:rPr lang="en-US" dirty="0"/>
              <a:t>e.g., a lot of caching -&gt; faster responses -&gt; weaker consistency</a:t>
            </a:r>
          </a:p>
          <a:p>
            <a:pPr lvl="1"/>
            <a:r>
              <a:rPr lang="en-US" dirty="0"/>
              <a:t>Prototyping</a:t>
            </a:r>
          </a:p>
          <a:p>
            <a:pPr lvl="2"/>
            <a:r>
              <a:rPr lang="en-US" dirty="0"/>
              <a:t>build a throwaway prototype to test hypotheses</a:t>
            </a:r>
          </a:p>
          <a:p>
            <a:pPr lvl="2"/>
            <a:r>
              <a:rPr lang="en-US" dirty="0"/>
              <a:t>e.g., check if the architecture &amp; technologies withstand </a:t>
            </a:r>
            <a:r>
              <a:rPr lang="en-US" dirty="0" err="1"/>
              <a:t>Nk</a:t>
            </a:r>
            <a:r>
              <a:rPr lang="en-US" dirty="0"/>
              <a:t> concurrent users</a:t>
            </a:r>
          </a:p>
          <a:p>
            <a:pPr lvl="1"/>
            <a:r>
              <a:rPr lang="en-US" dirty="0"/>
              <a:t>Stakeholder review</a:t>
            </a:r>
          </a:p>
          <a:p>
            <a:pPr lvl="2"/>
            <a:r>
              <a:rPr lang="en-US" dirty="0"/>
              <a:t>different stakeholders focus on different aspects</a:t>
            </a:r>
          </a:p>
          <a:p>
            <a:pPr lvl="2"/>
            <a:r>
              <a:rPr lang="en-US" dirty="0"/>
              <a:t>warning – some stakeholders are not technical </a:t>
            </a:r>
          </a:p>
        </p:txBody>
      </p:sp>
    </p:spTree>
    <p:extLst>
      <p:ext uri="{BB962C8B-B14F-4D97-AF65-F5344CB8AC3E}">
        <p14:creationId xmlns:p14="http://schemas.microsoft.com/office/powerpoint/2010/main" val="309725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B3FEA-A8E8-80EF-896C-346EC8DAF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8CF3-E59E-5E04-8EF1-58CBB577C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5484A-DAA7-05F2-A730-10F63E742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49" y="1845734"/>
            <a:ext cx="8436634" cy="402336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Ensure that the made architectural decisions are the right ones</a:t>
            </a:r>
          </a:p>
          <a:p>
            <a:pPr marL="0" indent="0">
              <a:buNone/>
            </a:pPr>
            <a:r>
              <a:rPr lang="en-US" dirty="0"/>
              <a:t>Goal – verify alignment between ASRs &amp; candidates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Village – check costs, safety, terrain &amp; traffic before deciding what to build</a:t>
            </a:r>
            <a:endParaRPr lang="en-US" sz="2000" dirty="0"/>
          </a:p>
          <a:p>
            <a:pPr marL="0" indent="0">
              <a:buNone/>
            </a:pPr>
            <a:r>
              <a:rPr lang="en-US" u="sng" dirty="0"/>
              <a:t>Outputs</a:t>
            </a:r>
            <a:r>
              <a:rPr lang="en-US" dirty="0"/>
              <a:t>:</a:t>
            </a:r>
          </a:p>
          <a:p>
            <a:r>
              <a:rPr lang="en-US" b="1" dirty="0"/>
              <a:t>Validated Architecture</a:t>
            </a:r>
            <a:r>
              <a:rPr lang="en-US" dirty="0"/>
              <a:t>:  subset of candidate architectures consistent with ASRs</a:t>
            </a:r>
          </a:p>
          <a:p>
            <a:pPr lvl="1"/>
            <a:r>
              <a:rPr lang="en-US" dirty="0"/>
              <a:t>some eliminated</a:t>
            </a:r>
          </a:p>
          <a:p>
            <a:pPr lvl="1"/>
            <a:r>
              <a:rPr lang="en-US" dirty="0"/>
              <a:t>some improved</a:t>
            </a:r>
          </a:p>
        </p:txBody>
      </p:sp>
    </p:spTree>
    <p:extLst>
      <p:ext uri="{BB962C8B-B14F-4D97-AF65-F5344CB8AC3E}">
        <p14:creationId xmlns:p14="http://schemas.microsoft.com/office/powerpoint/2010/main" val="1746679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Architecture Process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1846" y="6248400"/>
            <a:ext cx="5989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C. </a:t>
            </a:r>
            <a:r>
              <a:rPr lang="en-US" sz="1100" dirty="0" err="1"/>
              <a:t>Hofmeister</a:t>
            </a:r>
            <a:r>
              <a:rPr lang="en-US" sz="1100" dirty="0"/>
              <a:t>, et al., A general model of software architecture design derived from five industrial approaches, Journal of Systems and Software, 80:106-126, 2007.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2849"/>
            <a:ext cx="9144000" cy="30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35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Repeatable Processes for Software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520560"/>
          </a:xfrm>
        </p:spPr>
        <p:txBody>
          <a:bodyPr/>
          <a:lstStyle/>
          <a:p>
            <a:r>
              <a:rPr lang="en-US" dirty="0"/>
              <a:t>Repeatability – produce systematic results, not accidental (engineering)</a:t>
            </a:r>
          </a:p>
          <a:p>
            <a:r>
              <a:rPr lang="en-US" dirty="0"/>
              <a:t>Virtually every architectural methodology includes:</a:t>
            </a:r>
          </a:p>
          <a:p>
            <a:pPr lvl="1"/>
            <a:r>
              <a:rPr lang="en-US" dirty="0"/>
              <a:t>understanding the problem, gathering ASRs – analysis</a:t>
            </a:r>
          </a:p>
          <a:p>
            <a:pPr lvl="1"/>
            <a:r>
              <a:rPr lang="en-US" dirty="0"/>
              <a:t>proposing solutions – synthesis</a:t>
            </a:r>
          </a:p>
          <a:p>
            <a:pPr lvl="1"/>
            <a:r>
              <a:rPr lang="en-US" dirty="0"/>
              <a:t>validate against requirements – evaluation</a:t>
            </a:r>
          </a:p>
          <a:p>
            <a:r>
              <a:rPr lang="en-US" dirty="0"/>
              <a:t>Village – study, propose routes, test routes (country road or highway)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Attribute-Driven Design</a:t>
            </a:r>
          </a:p>
          <a:p>
            <a:pPr lvl="1"/>
            <a:r>
              <a:rPr lang="en-US" dirty="0"/>
              <a:t>RUP 4+1 Views</a:t>
            </a:r>
          </a:p>
          <a:p>
            <a:pPr lvl="1"/>
            <a:r>
              <a:rPr lang="en-US" dirty="0"/>
              <a:t>Business Architecture Process and Organization (BAPO/CAFCR)</a:t>
            </a:r>
          </a:p>
          <a:p>
            <a:pPr lvl="1"/>
            <a:endParaRPr lang="en-US" dirty="0"/>
          </a:p>
          <a:p>
            <a:r>
              <a:rPr lang="en-US" dirty="0"/>
              <a:t>No one process is best – each has its strengths and weaknesses.  </a:t>
            </a:r>
          </a:p>
        </p:txBody>
      </p:sp>
    </p:spTree>
    <p:extLst>
      <p:ext uri="{BB962C8B-B14F-4D97-AF65-F5344CB8AC3E}">
        <p14:creationId xmlns:p14="http://schemas.microsoft.com/office/powerpoint/2010/main" val="3839817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A823-5F9B-4505-AC98-9AD13236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Driven Design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AF8BC8-0F11-4E4D-84A4-CE0DB4013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04305" y="3045125"/>
            <a:ext cx="5136178" cy="304869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AA226D-DB65-4ECD-CC80-39A4F38F3E6F}"/>
              </a:ext>
            </a:extLst>
          </p:cNvPr>
          <p:cNvSpPr txBox="1"/>
          <p:nvPr/>
        </p:nvSpPr>
        <p:spPr>
          <a:xfrm>
            <a:off x="103517" y="2035833"/>
            <a:ext cx="46485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Built around arch drivers (created from </a:t>
            </a:r>
            <a:r>
              <a:rPr lang="en-US" dirty="0" err="1"/>
              <a:t>reqs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Traceable – every decision links to a driver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Requirements explicitly shape an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Can overfocus on non-functional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77463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86F57F0-B7EC-DC80-E552-16F7A68CE319}"/>
              </a:ext>
            </a:extLst>
          </p:cNvPr>
          <p:cNvSpPr/>
          <p:nvPr/>
        </p:nvSpPr>
        <p:spPr>
          <a:xfrm>
            <a:off x="3277646" y="209774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2: Establish Iteration Goal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BE187E-8E1E-2DD1-0D17-91EC857B186C}"/>
              </a:ext>
            </a:extLst>
          </p:cNvPr>
          <p:cNvSpPr/>
          <p:nvPr/>
        </p:nvSpPr>
        <p:spPr>
          <a:xfrm>
            <a:off x="3277646" y="26643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3: Choose Elements to Refine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07D0FA-79A4-59E7-4689-2C7BF0D3FD9C}"/>
              </a:ext>
            </a:extLst>
          </p:cNvPr>
          <p:cNvSpPr/>
          <p:nvPr/>
        </p:nvSpPr>
        <p:spPr>
          <a:xfrm>
            <a:off x="3277646" y="32488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4: Choose Design Concepts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50F25-D914-E419-D092-3F673C822450}"/>
              </a:ext>
            </a:extLst>
          </p:cNvPr>
          <p:cNvSpPr/>
          <p:nvPr/>
        </p:nvSpPr>
        <p:spPr>
          <a:xfrm>
            <a:off x="3277646" y="38333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5: Instantiate Architectural Elements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A7794D-CEEE-E976-A1CB-BE65B87E007F}"/>
              </a:ext>
            </a:extLst>
          </p:cNvPr>
          <p:cNvSpPr/>
          <p:nvPr/>
        </p:nvSpPr>
        <p:spPr>
          <a:xfrm>
            <a:off x="3277646" y="44178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6: Record Design Decisions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E2F7021-2E64-A147-FDA4-36A388E4518B}"/>
              </a:ext>
            </a:extLst>
          </p:cNvPr>
          <p:cNvSpPr/>
          <p:nvPr/>
        </p:nvSpPr>
        <p:spPr>
          <a:xfrm>
            <a:off x="3277646" y="151324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1: Review Inputs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45EFC12-6EE4-4A41-3580-2937E5CC2435}"/>
              </a:ext>
            </a:extLst>
          </p:cNvPr>
          <p:cNvSpPr/>
          <p:nvPr/>
        </p:nvSpPr>
        <p:spPr>
          <a:xfrm>
            <a:off x="3277646" y="503279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7: Review Design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B0A38BE-C1C9-CA73-EAE0-D27B48DDE635}"/>
              </a:ext>
            </a:extLst>
          </p:cNvPr>
          <p:cNvCxnSpPr>
            <a:cxnSpLocks/>
            <a:stCxn id="10" idx="3"/>
            <a:endCxn id="4" idx="3"/>
          </p:cNvCxnSpPr>
          <p:nvPr/>
        </p:nvCxnSpPr>
        <p:spPr>
          <a:xfrm flipV="1">
            <a:off x="7438913" y="2342478"/>
            <a:ext cx="12700" cy="2935050"/>
          </a:xfrm>
          <a:prstGeom prst="bentConnector3">
            <a:avLst>
              <a:gd name="adj1" fmla="val 4764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0C3857D-36F7-7B54-21B5-B9039D5BA33E}"/>
              </a:ext>
            </a:extLst>
          </p:cNvPr>
          <p:cNvSpPr txBox="1"/>
          <p:nvPr/>
        </p:nvSpPr>
        <p:spPr>
          <a:xfrm>
            <a:off x="7537674" y="3486837"/>
            <a:ext cx="1132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Iterate if necessary</a:t>
            </a:r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3E23E440-9783-BAAF-E04F-491CF2D8A1E8}"/>
              </a:ext>
            </a:extLst>
          </p:cNvPr>
          <p:cNvSpPr/>
          <p:nvPr/>
        </p:nvSpPr>
        <p:spPr>
          <a:xfrm>
            <a:off x="225910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7AEBFA7E-8636-71FF-D9A2-064B0D632989}"/>
              </a:ext>
            </a:extLst>
          </p:cNvPr>
          <p:cNvSpPr/>
          <p:nvPr/>
        </p:nvSpPr>
        <p:spPr>
          <a:xfrm>
            <a:off x="1986579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20" name="Flowchart: Document 19">
            <a:extLst>
              <a:ext uri="{FF2B5EF4-FFF2-40B4-BE49-F238E27FC236}">
                <a16:creationId xmlns:a16="http://schemas.microsoft.com/office/drawing/2014/main" id="{BF9368AD-D965-52ED-7CD1-31B51FDD2989}"/>
              </a:ext>
            </a:extLst>
          </p:cNvPr>
          <p:cNvSpPr/>
          <p:nvPr/>
        </p:nvSpPr>
        <p:spPr>
          <a:xfrm>
            <a:off x="3747248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320C2E83-F2BF-02DB-4036-124CC76FE2D6}"/>
              </a:ext>
            </a:extLst>
          </p:cNvPr>
          <p:cNvSpPr/>
          <p:nvPr/>
        </p:nvSpPr>
        <p:spPr>
          <a:xfrm>
            <a:off x="5547360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22" name="Flowchart: Document 21">
            <a:extLst>
              <a:ext uri="{FF2B5EF4-FFF2-40B4-BE49-F238E27FC236}">
                <a16:creationId xmlns:a16="http://schemas.microsoft.com/office/drawing/2014/main" id="{FDC54396-B2F8-CBA5-DAC9-37C2774A696E}"/>
              </a:ext>
            </a:extLst>
          </p:cNvPr>
          <p:cNvSpPr/>
          <p:nvPr/>
        </p:nvSpPr>
        <p:spPr>
          <a:xfrm>
            <a:off x="7278519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EF0A35A1-F8C3-CBD3-FC6E-78AA1BFCC613}"/>
              </a:ext>
            </a:extLst>
          </p:cNvPr>
          <p:cNvCxnSpPr>
            <a:stCxn id="20" idx="2"/>
            <a:endCxn id="9" idx="0"/>
          </p:cNvCxnSpPr>
          <p:nvPr/>
        </p:nvCxnSpPr>
        <p:spPr>
          <a:xfrm rot="16200000" flipH="1">
            <a:off x="4653633" y="808594"/>
            <a:ext cx="607774" cy="801519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E6533BC-BE32-97E7-7D12-DF5E0D3B5E59}"/>
              </a:ext>
            </a:extLst>
          </p:cNvPr>
          <p:cNvCxnSpPr>
            <a:stCxn id="18" idx="2"/>
            <a:endCxn id="9" idx="0"/>
          </p:cNvCxnSpPr>
          <p:nvPr/>
        </p:nvCxnSpPr>
        <p:spPr>
          <a:xfrm rot="16200000" flipH="1">
            <a:off x="2892964" y="-952075"/>
            <a:ext cx="607774" cy="4322857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4EDB43F1-E690-A217-6786-2C8BA72390EA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rot="16200000" flipH="1">
            <a:off x="3773299" y="-71740"/>
            <a:ext cx="607774" cy="2562188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BAD6193E-456B-13F2-1897-F37E95F2F9A4}"/>
              </a:ext>
            </a:extLst>
          </p:cNvPr>
          <p:cNvCxnSpPr>
            <a:stCxn id="21" idx="2"/>
            <a:endCxn id="9" idx="0"/>
          </p:cNvCxnSpPr>
          <p:nvPr/>
        </p:nvCxnSpPr>
        <p:spPr>
          <a:xfrm rot="5400000">
            <a:off x="5553690" y="710058"/>
            <a:ext cx="607774" cy="998593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7B70922-9369-6C77-F9FA-EE2828AA13EF}"/>
              </a:ext>
            </a:extLst>
          </p:cNvPr>
          <p:cNvCxnSpPr>
            <a:stCxn id="22" idx="2"/>
            <a:endCxn id="9" idx="0"/>
          </p:cNvCxnSpPr>
          <p:nvPr/>
        </p:nvCxnSpPr>
        <p:spPr>
          <a:xfrm rot="5400000">
            <a:off x="6419269" y="-155522"/>
            <a:ext cx="607774" cy="2729752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1630BFB7-B348-FA91-991E-58A78728EEBE}"/>
              </a:ext>
            </a:extLst>
          </p:cNvPr>
          <p:cNvSpPr/>
          <p:nvPr/>
        </p:nvSpPr>
        <p:spPr>
          <a:xfrm>
            <a:off x="4295888" y="5818099"/>
            <a:ext cx="2140772" cy="919743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(Refined) Software Architecture Design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AD939B-E81C-FDFC-5416-A4AC486C2704}"/>
              </a:ext>
            </a:extLst>
          </p:cNvPr>
          <p:cNvCxnSpPr>
            <a:stCxn id="10" idx="2"/>
            <a:endCxn id="35" idx="0"/>
          </p:cNvCxnSpPr>
          <p:nvPr/>
        </p:nvCxnSpPr>
        <p:spPr>
          <a:xfrm>
            <a:off x="5358280" y="5522264"/>
            <a:ext cx="7994" cy="295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3B2E7B61-1964-E75D-48AA-C3F30796CD11}"/>
              </a:ext>
            </a:extLst>
          </p:cNvPr>
          <p:cNvCxnSpPr>
            <a:stCxn id="35" idx="1"/>
            <a:endCxn id="9" idx="1"/>
          </p:cNvCxnSpPr>
          <p:nvPr/>
        </p:nvCxnSpPr>
        <p:spPr>
          <a:xfrm rot="10800000">
            <a:off x="3277646" y="1757979"/>
            <a:ext cx="1018242" cy="4519993"/>
          </a:xfrm>
          <a:prstGeom prst="bentConnector3">
            <a:avLst>
              <a:gd name="adj1" fmla="val 274585"/>
            </a:avLst>
          </a:prstGeom>
          <a:ln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2FE998A-3E8E-6FD9-E91C-25674A4EB74D}"/>
              </a:ext>
            </a:extLst>
          </p:cNvPr>
          <p:cNvSpPr txBox="1"/>
          <p:nvPr/>
        </p:nvSpPr>
        <p:spPr>
          <a:xfrm>
            <a:off x="602427" y="3138118"/>
            <a:ext cx="20331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From previous round of iterations OR from existing system</a:t>
            </a:r>
          </a:p>
        </p:txBody>
      </p:sp>
    </p:spTree>
    <p:extLst>
      <p:ext uri="{BB962C8B-B14F-4D97-AF65-F5344CB8AC3E}">
        <p14:creationId xmlns:p14="http://schemas.microsoft.com/office/powerpoint/2010/main" val="628526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D7A2-7845-C1AC-C7F8-E21B3561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7A8B-63E7-E62E-FE1F-7C45C14D8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0" y="1845734"/>
            <a:ext cx="7543801" cy="402336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Review Inputs:  Ensure the architecture drivers are available and correct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Design Purpose </a:t>
            </a:r>
            <a:r>
              <a:rPr lang="en-US" dirty="0"/>
              <a:t>– The goal of this round of Architectural Design</a:t>
            </a:r>
          </a:p>
          <a:p>
            <a:pPr lvl="2"/>
            <a:r>
              <a:rPr lang="en-US" dirty="0"/>
              <a:t>Evaluate opportunities</a:t>
            </a:r>
          </a:p>
          <a:p>
            <a:pPr lvl="2"/>
            <a:r>
              <a:rPr lang="en-US" dirty="0"/>
              <a:t>Design the foundation of the system</a:t>
            </a:r>
          </a:p>
          <a:p>
            <a:pPr lvl="2"/>
            <a:r>
              <a:rPr lang="en-US" dirty="0"/>
              <a:t>Augment the current architecture</a:t>
            </a:r>
          </a:p>
          <a:p>
            <a:pPr lvl="1"/>
            <a:r>
              <a:rPr lang="en-US" b="1" dirty="0"/>
              <a:t>Primary Functionality </a:t>
            </a:r>
            <a:r>
              <a:rPr lang="en-US" dirty="0"/>
              <a:t>– Functionality that is critical to achieve the business goals</a:t>
            </a:r>
          </a:p>
          <a:p>
            <a:pPr lvl="1"/>
            <a:r>
              <a:rPr lang="en-US" b="1" dirty="0"/>
              <a:t>Quality Attributes </a:t>
            </a:r>
            <a:r>
              <a:rPr lang="en-US" dirty="0"/>
              <a:t>– Subset of QAs this round is focused on</a:t>
            </a:r>
          </a:p>
          <a:p>
            <a:pPr lvl="2"/>
            <a:r>
              <a:rPr lang="en-US" dirty="0"/>
              <a:t>Derived from ASRs, focus on measurable or testable qualities (e.g., latency, security,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Constraints</a:t>
            </a:r>
            <a:r>
              <a:rPr lang="en-US" dirty="0"/>
              <a:t> – Non-negotiable concerns</a:t>
            </a:r>
          </a:p>
          <a:p>
            <a:pPr lvl="2"/>
            <a:r>
              <a:rPr lang="en-US" dirty="0"/>
              <a:t>e.g., existing systems, budget,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b="1" dirty="0"/>
              <a:t>Architectural Concerns </a:t>
            </a:r>
            <a:r>
              <a:rPr lang="en-US" dirty="0"/>
              <a:t>– Things that need to be considered as part of the architectural design, often not captured by traditional requirements</a:t>
            </a:r>
          </a:p>
          <a:p>
            <a:pPr lvl="2"/>
            <a:r>
              <a:rPr lang="en-US" dirty="0"/>
              <a:t>Overall System Structure</a:t>
            </a:r>
          </a:p>
          <a:p>
            <a:pPr lvl="2"/>
            <a:r>
              <a:rPr lang="en-US" dirty="0"/>
              <a:t>Allocation of modules to teams</a:t>
            </a:r>
          </a:p>
          <a:p>
            <a:pPr lvl="2"/>
            <a:r>
              <a:rPr lang="en-US" dirty="0"/>
              <a:t>Issues that come from design reviews</a:t>
            </a:r>
          </a:p>
          <a:p>
            <a:pPr lvl="2"/>
            <a:endParaRPr lang="en-US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EB94D435-F406-95CE-E946-E25D00C7D16A}"/>
              </a:ext>
            </a:extLst>
          </p:cNvPr>
          <p:cNvSpPr/>
          <p:nvPr/>
        </p:nvSpPr>
        <p:spPr>
          <a:xfrm>
            <a:off x="23666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001D14CE-8647-693A-F062-DAABD37F32B9}"/>
              </a:ext>
            </a:extLst>
          </p:cNvPr>
          <p:cNvSpPr/>
          <p:nvPr/>
        </p:nvSpPr>
        <p:spPr>
          <a:xfrm>
            <a:off x="199733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6A766B76-D55C-578A-3837-C63784225CC9}"/>
              </a:ext>
            </a:extLst>
          </p:cNvPr>
          <p:cNvSpPr/>
          <p:nvPr/>
        </p:nvSpPr>
        <p:spPr>
          <a:xfrm>
            <a:off x="3758006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EA41FC4C-DDE7-840B-FC35-940AD3ADCC93}"/>
              </a:ext>
            </a:extLst>
          </p:cNvPr>
          <p:cNvSpPr/>
          <p:nvPr/>
        </p:nvSpPr>
        <p:spPr>
          <a:xfrm>
            <a:off x="555811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F6813FB5-4038-11CF-79F3-8EC5AB544FEB}"/>
              </a:ext>
            </a:extLst>
          </p:cNvPr>
          <p:cNvSpPr/>
          <p:nvPr/>
        </p:nvSpPr>
        <p:spPr>
          <a:xfrm>
            <a:off x="728927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A281D4-BC89-817B-336D-498139517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93" y="237660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95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756FF-F1F1-472F-E1D7-239BCCD63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8D17D-E875-5F97-D5AA-2CEE2F2B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430BC-26A3-1790-6615-B5C6D1B12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0" y="1845734"/>
            <a:ext cx="7543801" cy="4023360"/>
          </a:xfrm>
        </p:spPr>
        <p:txBody>
          <a:bodyPr>
            <a:normAutofit/>
          </a:bodyPr>
          <a:lstStyle/>
          <a:p>
            <a:r>
              <a:rPr lang="en-US" b="1" dirty="0"/>
              <a:t>Example – E-commerce</a:t>
            </a:r>
          </a:p>
          <a:p>
            <a:r>
              <a:rPr lang="en-US" dirty="0"/>
              <a:t>Purpose – design a foundation for an online-shop</a:t>
            </a:r>
          </a:p>
          <a:p>
            <a:r>
              <a:rPr lang="en-US" dirty="0"/>
              <a:t>Primary functionality – browsing &amp; checkout</a:t>
            </a:r>
          </a:p>
          <a:p>
            <a:r>
              <a:rPr lang="en-US" dirty="0"/>
              <a:t>Quality attributes – scalability for holiday peaks</a:t>
            </a:r>
          </a:p>
          <a:p>
            <a:r>
              <a:rPr lang="en-US" dirty="0"/>
              <a:t>Constraints – must run on AWS</a:t>
            </a:r>
          </a:p>
          <a:p>
            <a:r>
              <a:rPr lang="en-US" dirty="0"/>
              <a:t>Concerns – payment and catalog will be created by different teams</a:t>
            </a:r>
          </a:p>
          <a:p>
            <a:pPr lvl="1"/>
            <a:r>
              <a:rPr lang="en-US" dirty="0"/>
              <a:t>=&gt; potential communication issues</a:t>
            </a:r>
          </a:p>
          <a:p>
            <a:pPr lvl="1"/>
            <a:r>
              <a:rPr lang="en-US" dirty="0"/>
              <a:t>=&gt; need to define clear APIs between these subsystems</a:t>
            </a:r>
          </a:p>
          <a:p>
            <a:pPr lvl="2"/>
            <a:endParaRPr lang="en-US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361C3D9A-6847-0E3F-A1A8-569A8BA85D7C}"/>
              </a:ext>
            </a:extLst>
          </p:cNvPr>
          <p:cNvSpPr/>
          <p:nvPr/>
        </p:nvSpPr>
        <p:spPr>
          <a:xfrm>
            <a:off x="23666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34B31B57-006F-A04D-E306-97D5133546F1}"/>
              </a:ext>
            </a:extLst>
          </p:cNvPr>
          <p:cNvSpPr/>
          <p:nvPr/>
        </p:nvSpPr>
        <p:spPr>
          <a:xfrm>
            <a:off x="199733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60ACC95B-0E1A-0BCD-34D4-C5AAE68BCC25}"/>
              </a:ext>
            </a:extLst>
          </p:cNvPr>
          <p:cNvSpPr/>
          <p:nvPr/>
        </p:nvSpPr>
        <p:spPr>
          <a:xfrm>
            <a:off x="3758006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5699D5A1-A611-F414-E25E-998853343945}"/>
              </a:ext>
            </a:extLst>
          </p:cNvPr>
          <p:cNvSpPr/>
          <p:nvPr/>
        </p:nvSpPr>
        <p:spPr>
          <a:xfrm>
            <a:off x="555811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88170515-6E30-D58B-2080-D1BD4132B498}"/>
              </a:ext>
            </a:extLst>
          </p:cNvPr>
          <p:cNvSpPr/>
          <p:nvPr/>
        </p:nvSpPr>
        <p:spPr>
          <a:xfrm>
            <a:off x="728927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12E9D6-D02E-7BE1-863A-AEF1CE882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93" y="237660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01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930" y="1829597"/>
            <a:ext cx="7818070" cy="451944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Establish Iteration Goal by Selecting Drivers</a:t>
            </a:r>
          </a:p>
          <a:p>
            <a:r>
              <a:rPr lang="en-US" dirty="0"/>
              <a:t>Waterfall is one round </a:t>
            </a:r>
          </a:p>
          <a:p>
            <a:pPr lvl="1"/>
            <a:r>
              <a:rPr lang="en-US" dirty="0"/>
              <a:t>=&gt; goal is to finish all architectural activities</a:t>
            </a:r>
          </a:p>
          <a:p>
            <a:r>
              <a:rPr lang="en-US" dirty="0"/>
              <a:t>Iterative development (Agile) is multiple rounds </a:t>
            </a:r>
          </a:p>
          <a:p>
            <a:pPr lvl="1"/>
            <a:r>
              <a:rPr lang="en-US" dirty="0"/>
              <a:t>=&gt; each round focuses on a specific goal</a:t>
            </a:r>
          </a:p>
          <a:p>
            <a:pPr lvl="1"/>
            <a:r>
              <a:rPr lang="en-US" dirty="0"/>
              <a:t>Round 1</a:t>
            </a:r>
          </a:p>
          <a:p>
            <a:pPr lvl="2"/>
            <a:r>
              <a:rPr lang="en-US" dirty="0"/>
              <a:t>greenfield system in a mature field – e.g., select the overall Reference Architecture</a:t>
            </a:r>
          </a:p>
          <a:p>
            <a:pPr lvl="3"/>
            <a:r>
              <a:rPr lang="en-US" dirty="0"/>
              <a:t>e.g., monolith vs microservices</a:t>
            </a:r>
          </a:p>
          <a:p>
            <a:pPr lvl="2"/>
            <a:r>
              <a:rPr lang="en-US" dirty="0"/>
              <a:t>greenfield system in a new, evolving field – e.g., develop a prototype architecture based on the key Drivers</a:t>
            </a:r>
          </a:p>
          <a:p>
            <a:pPr lvl="3"/>
            <a:r>
              <a:rPr lang="en-US" dirty="0"/>
              <a:t>is it feasible at all?</a:t>
            </a:r>
          </a:p>
          <a:p>
            <a:pPr lvl="2"/>
            <a:r>
              <a:rPr lang="en-US" dirty="0"/>
              <a:t>brownfield system – e.g., how the existing architecture extends to support the new functionality</a:t>
            </a:r>
          </a:p>
          <a:p>
            <a:pPr lvl="1"/>
            <a:r>
              <a:rPr lang="en-US" dirty="0"/>
              <a:t>Later rounds may focus on a specific area – Security, Performance, etc.  Where the specific area is based on the Drivers</a:t>
            </a:r>
          </a:p>
          <a:p>
            <a:pPr lvl="1"/>
            <a:r>
              <a:rPr lang="en-US" dirty="0"/>
              <a:t>Summary – define the goal &amp; select corresponding drivers (narrow your focus)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D5CBD2-6480-8286-7924-2E9E1B5D0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7" y="236639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56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022" y="1845733"/>
            <a:ext cx="7753627" cy="441704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Choose One or More Elements of the System to Refine</a:t>
            </a:r>
          </a:p>
          <a:p>
            <a:r>
              <a:rPr lang="en-US" dirty="0"/>
              <a:t>Make the choice based on the chosen drivers</a:t>
            </a:r>
          </a:p>
          <a:p>
            <a:pPr lvl="1"/>
            <a:r>
              <a:rPr lang="en-US" dirty="0"/>
              <a:t>Identify the elements that require additional refinement</a:t>
            </a:r>
          </a:p>
          <a:p>
            <a:pPr lvl="1"/>
            <a:r>
              <a:rPr lang="en-US" dirty="0"/>
              <a:t>Potential types of refinement:</a:t>
            </a:r>
          </a:p>
          <a:p>
            <a:pPr lvl="2"/>
            <a:r>
              <a:rPr lang="en-US" b="1" dirty="0"/>
              <a:t>Decomposition</a:t>
            </a:r>
          </a:p>
          <a:p>
            <a:pPr lvl="3"/>
            <a:r>
              <a:rPr lang="en-US" dirty="0"/>
              <a:t>e.g., E-commerce – checkout pipeline – decompose into adding to basket, inventory check, payments, fraud detection</a:t>
            </a:r>
          </a:p>
          <a:p>
            <a:pPr lvl="2"/>
            <a:r>
              <a:rPr lang="en-US" b="1" dirty="0"/>
              <a:t>Composition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e.g., make “Logging” &amp; “Monitoring” work together as a subsystem</a:t>
            </a:r>
          </a:p>
          <a:p>
            <a:pPr lvl="2"/>
            <a:r>
              <a:rPr lang="en-US" b="1" dirty="0"/>
              <a:t>Improve / extend existing elements</a:t>
            </a:r>
          </a:p>
          <a:p>
            <a:pPr lvl="3"/>
            <a:r>
              <a:rPr lang="en-US" dirty="0"/>
              <a:t>e.g., add auth via Instagram to the existing auth service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First iteration</a:t>
            </a:r>
          </a:p>
          <a:p>
            <a:pPr marL="201168" lvl="1" indent="0">
              <a:buNone/>
            </a:pPr>
            <a:r>
              <a:rPr lang="en-US" dirty="0"/>
              <a:t>Greenfield system - a system context diagram and refining / defining it</a:t>
            </a:r>
          </a:p>
          <a:p>
            <a:pPr marL="201168" lvl="1" indent="0">
              <a:buNone/>
            </a:pPr>
            <a:r>
              <a:rPr lang="en-US" dirty="0"/>
              <a:t>Brownfield systems - may focus on what can be reused? Modified? Replaces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A06BFD-B062-A254-2C2A-F82D1F3FF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1" y="2511326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5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49469-71EB-B3EB-85F7-603A6A082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708658-E56E-74BB-B52B-1C71BB5B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AFAAB-0459-52A8-5540-4C6CC6C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914" y="1828480"/>
            <a:ext cx="8321041" cy="4451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Define the problems the architecture must solve.</a:t>
            </a:r>
          </a:p>
          <a:p>
            <a:pPr marL="0" indent="0">
              <a:buNone/>
            </a:pPr>
            <a:r>
              <a:rPr lang="en-US" sz="2000" dirty="0"/>
              <a:t>Village – don’t build roads before understanding where people need to go.</a:t>
            </a:r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Architectural Concerns</a:t>
            </a:r>
            <a:r>
              <a:rPr lang="en-US" dirty="0"/>
              <a:t>:  Stakeholders’ interests that can impact arch decisions</a:t>
            </a:r>
          </a:p>
          <a:p>
            <a:pPr lvl="1"/>
            <a:r>
              <a:rPr lang="en-US" dirty="0"/>
              <a:t>e.g., hospital management system, what are stakeholders &amp; interests?</a:t>
            </a:r>
          </a:p>
          <a:p>
            <a:pPr lvl="2"/>
            <a:r>
              <a:rPr lang="en-US" dirty="0"/>
              <a:t>doctors – usability</a:t>
            </a:r>
          </a:p>
          <a:p>
            <a:pPr lvl="2"/>
            <a:r>
              <a:rPr lang="en-US" dirty="0"/>
              <a:t>admins – log audit for compliance</a:t>
            </a:r>
          </a:p>
          <a:p>
            <a:pPr lvl="2"/>
            <a:r>
              <a:rPr lang="en-US" dirty="0"/>
              <a:t>patients – secured access to PII</a:t>
            </a:r>
          </a:p>
          <a:p>
            <a:pPr lvl="1"/>
            <a:r>
              <a:rPr lang="en-US" dirty="0"/>
              <a:t>ignored – costly redesign later</a:t>
            </a:r>
          </a:p>
        </p:txBody>
      </p:sp>
    </p:spTree>
    <p:extLst>
      <p:ext uri="{BB962C8B-B14F-4D97-AF65-F5344CB8AC3E}">
        <p14:creationId xmlns:p14="http://schemas.microsoft.com/office/powerpoint/2010/main" val="318367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613" y="1856492"/>
            <a:ext cx="7543801" cy="44235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Choose One or More Design Concepts that Satisfy the Selected Drivers</a:t>
            </a:r>
          </a:p>
          <a:p>
            <a:pPr lvl="1"/>
            <a:r>
              <a:rPr lang="en-US" dirty="0"/>
              <a:t>Step 3 – where, step 4 – how</a:t>
            </a:r>
          </a:p>
          <a:p>
            <a:pPr lvl="1"/>
            <a:r>
              <a:rPr lang="en-US" dirty="0"/>
              <a:t>Make architectural choices</a:t>
            </a:r>
          </a:p>
          <a:p>
            <a:pPr lvl="2"/>
            <a:r>
              <a:rPr lang="en-US" dirty="0"/>
              <a:t>Based on drivers</a:t>
            </a:r>
          </a:p>
          <a:p>
            <a:r>
              <a:rPr lang="en-US" dirty="0"/>
              <a:t>Sources of design concepts</a:t>
            </a:r>
          </a:p>
          <a:p>
            <a:pPr lvl="1"/>
            <a:r>
              <a:rPr lang="en-US" b="1" dirty="0"/>
              <a:t>Reference Architectures </a:t>
            </a:r>
            <a:r>
              <a:rPr lang="en-US" dirty="0"/>
              <a:t>– model architecture to solve a common problem</a:t>
            </a:r>
          </a:p>
          <a:p>
            <a:pPr lvl="2"/>
            <a:r>
              <a:rPr lang="en-US" dirty="0"/>
              <a:t>e.g., a Client-Server model for providing a Web Service</a:t>
            </a:r>
          </a:p>
          <a:p>
            <a:pPr lvl="1"/>
            <a:r>
              <a:rPr lang="en-US" b="1" dirty="0"/>
              <a:t>Architectural Design Patterns </a:t>
            </a:r>
            <a:r>
              <a:rPr lang="en-US" dirty="0"/>
              <a:t>– conceptual solutions to reoccurring design problems</a:t>
            </a:r>
          </a:p>
          <a:p>
            <a:pPr lvl="2"/>
            <a:r>
              <a:rPr lang="en-US" dirty="0"/>
              <a:t>e.g., layered architecture for separation of concern</a:t>
            </a:r>
          </a:p>
          <a:p>
            <a:pPr lvl="2"/>
            <a:r>
              <a:rPr lang="en-US" dirty="0"/>
              <a:t>e.g., microservices for independent </a:t>
            </a:r>
            <a:r>
              <a:rPr lang="en-US" dirty="0" err="1"/>
              <a:t>deployability</a:t>
            </a:r>
            <a:endParaRPr lang="en-US" dirty="0"/>
          </a:p>
          <a:p>
            <a:pPr lvl="1"/>
            <a:r>
              <a:rPr lang="en-US" b="1" dirty="0"/>
              <a:t>Deployment Patterns </a:t>
            </a:r>
            <a:r>
              <a:rPr lang="en-US" dirty="0"/>
              <a:t>– how to physically structure a system for deployment</a:t>
            </a:r>
          </a:p>
          <a:p>
            <a:pPr lvl="2"/>
            <a:r>
              <a:rPr lang="en-US" dirty="0"/>
              <a:t>e.g., load balancing, CDN</a:t>
            </a:r>
          </a:p>
          <a:p>
            <a:pPr lvl="1"/>
            <a:r>
              <a:rPr lang="en-US" b="1" dirty="0"/>
              <a:t>Tactics</a:t>
            </a:r>
            <a:r>
              <a:rPr lang="en-US" dirty="0"/>
              <a:t> – decisions that influence quality attributes</a:t>
            </a:r>
          </a:p>
          <a:p>
            <a:pPr lvl="2"/>
            <a:r>
              <a:rPr lang="en-US" dirty="0"/>
              <a:t>e.g., encrypt data in rest, caching, redundancy + failover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B4ED11-7065-D070-0311-ADC4F29FC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4" y="245783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11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8005E-3F0F-2583-A52B-732369979F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DDE6B-14A3-C22B-CED1-35D3E2461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BB3E4-7DEF-3FA6-56D3-A58B1A566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613" y="1856492"/>
            <a:ext cx="7543801" cy="4423538"/>
          </a:xfrm>
        </p:spPr>
        <p:txBody>
          <a:bodyPr>
            <a:normAutofit/>
          </a:bodyPr>
          <a:lstStyle/>
          <a:p>
            <a:r>
              <a:rPr lang="en-US" b="1" dirty="0"/>
              <a:t>Choose One or More Design Concepts that Satisfy the Selected Drivers</a:t>
            </a:r>
          </a:p>
          <a:p>
            <a:pPr lvl="1"/>
            <a:r>
              <a:rPr lang="en-US" dirty="0"/>
              <a:t>Step 3 – where, step 4 – how</a:t>
            </a:r>
          </a:p>
          <a:p>
            <a:pPr lvl="1"/>
            <a:r>
              <a:rPr lang="en-US" dirty="0"/>
              <a:t>Make architectural choices</a:t>
            </a:r>
          </a:p>
          <a:p>
            <a:pPr lvl="2"/>
            <a:r>
              <a:rPr lang="en-US" dirty="0"/>
              <a:t>Based on drivers</a:t>
            </a:r>
          </a:p>
          <a:p>
            <a:r>
              <a:rPr lang="en-US" dirty="0"/>
              <a:t>How to choose</a:t>
            </a:r>
          </a:p>
          <a:p>
            <a:pPr lvl="1"/>
            <a:r>
              <a:rPr lang="en-US" dirty="0"/>
              <a:t>Traceability – does it serve the iteration goal?</a:t>
            </a:r>
          </a:p>
          <a:p>
            <a:pPr lvl="1"/>
            <a:r>
              <a:rPr lang="en-US" dirty="0"/>
              <a:t>Feasibility – is it possible with current skills &amp; tools?</a:t>
            </a:r>
          </a:p>
          <a:p>
            <a:pPr lvl="2"/>
            <a:r>
              <a:rPr lang="en-US" dirty="0"/>
              <a:t>Complex solutions vs coding monkeys</a:t>
            </a:r>
          </a:p>
          <a:p>
            <a:pPr lvl="1"/>
            <a:r>
              <a:rPr lang="en-US" dirty="0"/>
              <a:t>Cost/benefit – what about trade-offs?</a:t>
            </a:r>
          </a:p>
          <a:p>
            <a:pPr lvl="2"/>
            <a:r>
              <a:rPr lang="en-US" dirty="0"/>
              <a:t>Microservices are great… but bring a lot of architectural complexity</a:t>
            </a:r>
          </a:p>
          <a:p>
            <a:pPr lvl="1"/>
            <a:r>
              <a:rPr lang="en-US" dirty="0"/>
              <a:t>Combinability – is it compatible with another concept we may want to use?</a:t>
            </a:r>
          </a:p>
          <a:p>
            <a:pPr lvl="1"/>
            <a:r>
              <a:rPr lang="en-US" dirty="0"/>
              <a:t>Risk management – how risky is it? Stay with low-risk solutions</a:t>
            </a:r>
          </a:p>
          <a:p>
            <a:pPr lvl="2"/>
            <a:r>
              <a:rPr lang="en-US" dirty="0"/>
              <a:t>e.g., nobody on the team implemented that pattern before? What are pitfalls?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A1254D-80A6-E5F9-42CA-98F4D3D83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4" y="245783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0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C9EF5-0633-8F53-EC20-928FF75D1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D8F-CB07-D346-DCEB-F08F580DF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0D19-63E8-6755-55BD-13BCB9417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613" y="1856492"/>
            <a:ext cx="7543801" cy="4423538"/>
          </a:xfrm>
        </p:spPr>
        <p:txBody>
          <a:bodyPr>
            <a:normAutofit/>
          </a:bodyPr>
          <a:lstStyle/>
          <a:p>
            <a:r>
              <a:rPr lang="en-US" b="1" dirty="0"/>
              <a:t>Choose One or More Design Concepts that Satisfy the Selected Drivers</a:t>
            </a:r>
          </a:p>
          <a:p>
            <a:pPr lvl="1"/>
            <a:r>
              <a:rPr lang="en-US" dirty="0"/>
              <a:t>Step 3 – where, step 4 – how</a:t>
            </a:r>
          </a:p>
          <a:p>
            <a:pPr lvl="1"/>
            <a:r>
              <a:rPr lang="en-US" dirty="0"/>
              <a:t>Make architectural choices</a:t>
            </a:r>
          </a:p>
          <a:p>
            <a:pPr lvl="2"/>
            <a:r>
              <a:rPr lang="en-US" dirty="0"/>
              <a:t>Based on drivers</a:t>
            </a:r>
          </a:p>
          <a:p>
            <a:r>
              <a:rPr lang="en-US" dirty="0"/>
              <a:t>Example – E-commerce checkout subsystem</a:t>
            </a:r>
          </a:p>
          <a:p>
            <a:pPr lvl="1"/>
            <a:r>
              <a:rPr lang="en-US" dirty="0"/>
              <a:t>Driver – performance under load</a:t>
            </a:r>
          </a:p>
          <a:p>
            <a:pPr lvl="1"/>
            <a:r>
              <a:rPr lang="en-US" dirty="0"/>
              <a:t>Concepts:</a:t>
            </a:r>
          </a:p>
          <a:p>
            <a:pPr lvl="2"/>
            <a:r>
              <a:rPr lang="en-US" dirty="0"/>
              <a:t>Reference architecture: 3-tier model (presentation, logic, data)</a:t>
            </a:r>
          </a:p>
          <a:p>
            <a:pPr lvl="2"/>
            <a:r>
              <a:rPr lang="en-US" dirty="0"/>
              <a:t>Deployment patterns: load balanced cluster for a checkout service</a:t>
            </a:r>
          </a:p>
          <a:p>
            <a:pPr lvl="2"/>
            <a:r>
              <a:rPr lang="en-US" dirty="0"/>
              <a:t>Tactic: caching inventory queries</a:t>
            </a:r>
          </a:p>
          <a:p>
            <a:pPr lvl="1"/>
            <a:r>
              <a:rPr lang="en-US" dirty="0"/>
              <a:t>Result – high throughput, low latency</a:t>
            </a:r>
          </a:p>
          <a:p>
            <a:pPr lvl="1"/>
            <a:r>
              <a:rPr lang="en-US" dirty="0"/>
              <a:t>Risks?</a:t>
            </a:r>
          </a:p>
          <a:p>
            <a:pPr lvl="2"/>
            <a:r>
              <a:rPr lang="en-US" dirty="0"/>
              <a:t>Outdated inventory information due to caching</a:t>
            </a:r>
          </a:p>
          <a:p>
            <a:pPr lvl="2"/>
            <a:r>
              <a:rPr lang="en-US" dirty="0"/>
              <a:t>Time between checkout &amp; cache invalidation?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827429-480F-CB2E-050F-CC3492621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4" y="245783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33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266" y="1845734"/>
            <a:ext cx="7692326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Instantiate Architectural Elements, Allocate Responsibilities and Define Interfaces</a:t>
            </a:r>
          </a:p>
          <a:p>
            <a:pPr lvl="1"/>
            <a:r>
              <a:rPr lang="en-US" dirty="0"/>
              <a:t>Step 3 – choose elements, Step 4 – choose concepts, step 5 – apply in details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E.g., chose microservices + API gateway, iteration 1</a:t>
            </a:r>
          </a:p>
          <a:p>
            <a:pPr lvl="1"/>
            <a:r>
              <a:rPr lang="en-US" dirty="0"/>
              <a:t>API gateway – entry point &amp; routing</a:t>
            </a:r>
          </a:p>
          <a:p>
            <a:pPr lvl="1"/>
            <a:r>
              <a:rPr lang="en-US" dirty="0"/>
              <a:t>Order service – order lifecycle</a:t>
            </a:r>
          </a:p>
          <a:p>
            <a:pPr lvl="1"/>
            <a:r>
              <a:rPr lang="en-US" dirty="0"/>
              <a:t>User service – profiles &amp; auth</a:t>
            </a:r>
          </a:p>
          <a:p>
            <a:pPr lvl="1"/>
            <a:r>
              <a:rPr lang="en-US" dirty="0"/>
              <a:t>Catalog service – products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what interacts with what? How?</a:t>
            </a:r>
          </a:p>
          <a:p>
            <a:r>
              <a:rPr lang="en-US" dirty="0"/>
              <a:t>Some aspects can be clarified &amp; changed on later iterations</a:t>
            </a:r>
          </a:p>
          <a:p>
            <a:pPr lvl="1"/>
            <a:r>
              <a:rPr lang="en-US" dirty="0"/>
              <a:t>rate limiting in API gateway? Don’t know </a:t>
            </a:r>
            <a:r>
              <a:rPr lang="en-US" b="1" dirty="0"/>
              <a:t>yet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B0C331-46A7-7DBB-C072-5D939ED03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72" y="2667604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72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522" y="1845734"/>
            <a:ext cx="7089238" cy="4023360"/>
          </a:xfrm>
        </p:spPr>
        <p:txBody>
          <a:bodyPr/>
          <a:lstStyle/>
          <a:p>
            <a:r>
              <a:rPr lang="en-US" b="1" dirty="0"/>
              <a:t>Sketch Views and Record Design Decisions</a:t>
            </a:r>
          </a:p>
          <a:p>
            <a:r>
              <a:rPr lang="en-US" dirty="0"/>
              <a:t>Document it</a:t>
            </a:r>
          </a:p>
          <a:p>
            <a:pPr lvl="1"/>
            <a:r>
              <a:rPr lang="en-US" dirty="0"/>
              <a:t>Ideas &amp; whiteboard drawing =&gt; documentation &amp; diagrams</a:t>
            </a:r>
          </a:p>
          <a:p>
            <a:pPr lvl="1"/>
            <a:r>
              <a:rPr lang="en-US" dirty="0"/>
              <a:t>Document decisioning process</a:t>
            </a:r>
          </a:p>
          <a:p>
            <a:pPr lvl="1"/>
            <a:r>
              <a:rPr lang="en-US" dirty="0"/>
              <a:t>Why:</a:t>
            </a:r>
          </a:p>
          <a:p>
            <a:pPr lvl="2"/>
            <a:r>
              <a:rPr lang="en-US" dirty="0"/>
              <a:t>Do not forget yourself</a:t>
            </a:r>
          </a:p>
          <a:p>
            <a:pPr lvl="2"/>
            <a:r>
              <a:rPr lang="en-US" dirty="0"/>
              <a:t>Share with other architects &amp; engineers to explain</a:t>
            </a:r>
          </a:p>
          <a:p>
            <a:pPr lvl="2"/>
            <a:r>
              <a:rPr lang="en-US" dirty="0"/>
              <a:t>Future architects &amp; engineers will know the context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A8F8AF-8AD1-9D03-575B-796E0BF64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9" y="250086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96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901" y="1845734"/>
            <a:ext cx="7412525" cy="4023360"/>
          </a:xfrm>
        </p:spPr>
        <p:txBody>
          <a:bodyPr>
            <a:normAutofit/>
          </a:bodyPr>
          <a:lstStyle/>
          <a:p>
            <a:r>
              <a:rPr lang="en-US" b="1" dirty="0"/>
              <a:t>Analyze Current Design</a:t>
            </a:r>
          </a:p>
          <a:p>
            <a:r>
              <a:rPr lang="en-US" dirty="0"/>
              <a:t>Review the architecture against </a:t>
            </a:r>
          </a:p>
          <a:p>
            <a:pPr lvl="1"/>
            <a:r>
              <a:rPr lang="en-US" dirty="0"/>
              <a:t>iteration goal</a:t>
            </a:r>
          </a:p>
          <a:p>
            <a:pPr lvl="1"/>
            <a:r>
              <a:rPr lang="en-US" dirty="0"/>
              <a:t>drivers</a:t>
            </a:r>
          </a:p>
          <a:p>
            <a:pPr lvl="1"/>
            <a:r>
              <a:rPr lang="en-US" dirty="0"/>
              <a:t>overall system goals</a:t>
            </a:r>
          </a:p>
          <a:p>
            <a:r>
              <a:rPr lang="en-US" dirty="0"/>
              <a:t>Drivers are met and the design purpose is satisfied? Victory!</a:t>
            </a:r>
          </a:p>
          <a:p>
            <a:r>
              <a:rPr lang="en-US" dirty="0"/>
              <a:t>Design purpose is not fulfilled? Next iteration</a:t>
            </a:r>
          </a:p>
          <a:p>
            <a:r>
              <a:rPr lang="en-US" dirty="0"/>
              <a:t>Iteration drivers are not met? Review the arch &amp; next iteration to fix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F76BF9-EA81-7E19-A757-49EE1E36C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78" y="2764423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02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0B3D-819B-4AFA-8F4C-749E7F8C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4+1 View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55D799-957F-4411-B13E-2505BE7F04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97009" y="3429000"/>
            <a:ext cx="5146991" cy="28281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578583-62B4-1476-C1C6-CDC3354F31DC}"/>
              </a:ext>
            </a:extLst>
          </p:cNvPr>
          <p:cNvSpPr txBox="1"/>
          <p:nvPr/>
        </p:nvSpPr>
        <p:spPr>
          <a:xfrm>
            <a:off x="129394" y="1737361"/>
            <a:ext cx="44426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Arch cannot be expressed in one 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Logical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Functionality – user’s PoV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shopping cart, order, payment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Stakeholders: analysts, designers, </a:t>
            </a:r>
            <a:r>
              <a:rPr lang="en-US" dirty="0" err="1"/>
              <a:t>etc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Codebase organization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Module decomposition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Subsystems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Libraries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user-service, order-service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Stakeholders: </a:t>
            </a:r>
            <a:r>
              <a:rPr lang="en-US" dirty="0" err="1"/>
              <a:t>devs</a:t>
            </a:r>
            <a:r>
              <a:rPr lang="en-US" dirty="0"/>
              <a:t>, config managers</a:t>
            </a:r>
          </a:p>
        </p:txBody>
      </p:sp>
    </p:spTree>
    <p:extLst>
      <p:ext uri="{BB962C8B-B14F-4D97-AF65-F5344CB8AC3E}">
        <p14:creationId xmlns:p14="http://schemas.microsoft.com/office/powerpoint/2010/main" val="2106532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0ACC4-862A-F239-ACC3-4CB8F0659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CB5-17BB-989D-D665-F3CECC45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4+1 View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1E715B-DE12-B1FF-78E9-72E5431A0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97009" y="3429000"/>
            <a:ext cx="5146991" cy="28281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916165-966E-7C9B-829E-CD95652267AB}"/>
              </a:ext>
            </a:extLst>
          </p:cNvPr>
          <p:cNvSpPr txBox="1"/>
          <p:nvPr/>
        </p:nvSpPr>
        <p:spPr>
          <a:xfrm>
            <a:off x="129394" y="1737361"/>
            <a:ext cx="46151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Arch cannot be expressed in one 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Functioning in runtime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Internal execution flow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checkout flow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Stakeholders: engineers, architects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Physical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System topology / mapping to HW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multi-datacenter setup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Stakeholders: </a:t>
            </a:r>
            <a:r>
              <a:rPr lang="en-US" dirty="0" err="1"/>
              <a:t>devops</a:t>
            </a:r>
            <a:r>
              <a:rPr lang="en-US" dirty="0"/>
              <a:t>, </a:t>
            </a:r>
            <a:r>
              <a:rPr lang="en-US" dirty="0" err="1"/>
              <a:t>engs</a:t>
            </a:r>
            <a:r>
              <a:rPr lang="en-US" dirty="0"/>
              <a:t>, </a:t>
            </a:r>
            <a:r>
              <a:rPr lang="en-US" dirty="0" err="1"/>
              <a:t>archs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cases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Tie 4 views together</a:t>
            </a:r>
          </a:p>
        </p:txBody>
      </p:sp>
    </p:spTree>
    <p:extLst>
      <p:ext uri="{BB962C8B-B14F-4D97-AF65-F5344CB8AC3E}">
        <p14:creationId xmlns:p14="http://schemas.microsoft.com/office/powerpoint/2010/main" val="1692489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D1DD5-0832-4632-9FAE-91E76E26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BAPO/ CAFCR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14399C-05F1-490B-AFC0-7CDA1DAC9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98475" y="2957026"/>
            <a:ext cx="6245525" cy="3361532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93AC38-B11B-541B-7592-FD927562E607}"/>
              </a:ext>
            </a:extLst>
          </p:cNvPr>
          <p:cNvSpPr txBox="1"/>
          <p:nvPr/>
        </p:nvSpPr>
        <p:spPr>
          <a:xfrm>
            <a:off x="422695" y="1984075"/>
            <a:ext cx="51286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&amp; RUP 4+1 – focused on the technical aspect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Systems are created for businesses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Business alignment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Customer satisfaction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Business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702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E4CA1-6F10-DB34-F109-52CCE206C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F7769-1DC7-E575-669E-A0815570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BAPO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ED42E1-A173-11A0-C454-5D31F5268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 – defines strategy / goals</a:t>
            </a:r>
          </a:p>
          <a:p>
            <a:pPr lvl="1"/>
            <a:r>
              <a:rPr lang="en-US" dirty="0"/>
              <a:t>e.g., dominate the energy-efficient home device market</a:t>
            </a:r>
          </a:p>
          <a:p>
            <a:r>
              <a:rPr lang="en-US" dirty="0"/>
              <a:t>Architecture – translates those drivers into a system structure</a:t>
            </a:r>
          </a:p>
          <a:p>
            <a:pPr lvl="1"/>
            <a:r>
              <a:rPr lang="en-US" dirty="0"/>
              <a:t>e.g., IoT thermostat with ML algos in the cloud</a:t>
            </a:r>
          </a:p>
          <a:p>
            <a:r>
              <a:rPr lang="en-US" dirty="0"/>
              <a:t>Process – defines arch evolving and implementation</a:t>
            </a:r>
          </a:p>
          <a:p>
            <a:pPr lvl="1"/>
            <a:r>
              <a:rPr lang="en-US" dirty="0"/>
              <a:t>e.g., continuous deployment, rapid prototyping</a:t>
            </a:r>
          </a:p>
          <a:p>
            <a:r>
              <a:rPr lang="en-US" dirty="0"/>
              <a:t>Organization – who does the work + skills and roles</a:t>
            </a:r>
          </a:p>
          <a:p>
            <a:pPr lvl="1"/>
            <a:r>
              <a:rPr lang="en-US" dirty="0"/>
              <a:t>e.g., IoT firmware team + </a:t>
            </a:r>
            <a:r>
              <a:rPr lang="en-US" dirty="0" err="1"/>
              <a:t>devops</a:t>
            </a:r>
            <a:r>
              <a:rPr lang="en-US" dirty="0"/>
              <a:t> team + ML experts</a:t>
            </a:r>
          </a:p>
          <a:p>
            <a:pPr lvl="1"/>
            <a:endParaRPr lang="en-US" dirty="0"/>
          </a:p>
          <a:p>
            <a:r>
              <a:rPr lang="en-US" dirty="0"/>
              <a:t>More high-level &amp; business-oriented approach</a:t>
            </a:r>
          </a:p>
        </p:txBody>
      </p:sp>
    </p:spTree>
    <p:extLst>
      <p:ext uri="{BB962C8B-B14F-4D97-AF65-F5344CB8AC3E}">
        <p14:creationId xmlns:p14="http://schemas.microsoft.com/office/powerpoint/2010/main" val="238683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Analysis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6914" y="1828480"/>
            <a:ext cx="8321041" cy="4451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Define the problems the architecture must solve.</a:t>
            </a:r>
          </a:p>
          <a:p>
            <a:pPr marL="0" indent="0">
              <a:buNone/>
            </a:pPr>
            <a:r>
              <a:rPr lang="en-US" sz="2000" dirty="0"/>
              <a:t>Village – don’t build roads before understanding where people need to go.</a:t>
            </a:r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Context</a:t>
            </a:r>
            <a:r>
              <a:rPr lang="en-US" dirty="0"/>
              <a:t>: environment that will influence the system</a:t>
            </a:r>
          </a:p>
          <a:p>
            <a:pPr lvl="1"/>
            <a:r>
              <a:rPr lang="en-US" dirty="0"/>
              <a:t>Ride-sharing application</a:t>
            </a:r>
          </a:p>
          <a:p>
            <a:pPr lvl="1"/>
            <a:r>
              <a:rPr lang="en-US" dirty="0"/>
              <a:t>Developmental – team skills, available tools, budget constraints</a:t>
            </a:r>
          </a:p>
          <a:p>
            <a:pPr lvl="2"/>
            <a:r>
              <a:rPr lang="en-US" dirty="0"/>
              <a:t>e.g., team has a lot of expertise in Java, almost none in Go</a:t>
            </a:r>
          </a:p>
          <a:p>
            <a:pPr lvl="1"/>
            <a:r>
              <a:rPr lang="en-US" dirty="0"/>
              <a:t>Operational – expected workload, runtime env, deployment platform</a:t>
            </a:r>
          </a:p>
          <a:p>
            <a:pPr lvl="2"/>
            <a:r>
              <a:rPr lang="en-US" dirty="0"/>
              <a:t>e.g., must handle large events (as concerts) – in one area, not just in total</a:t>
            </a:r>
          </a:p>
          <a:p>
            <a:pPr lvl="1"/>
            <a:r>
              <a:rPr lang="en-US" dirty="0"/>
              <a:t>Political – company strategy, external regulations, stakeholder / department conflicts</a:t>
            </a:r>
          </a:p>
          <a:p>
            <a:pPr lvl="2"/>
            <a:r>
              <a:rPr lang="en-US" dirty="0"/>
              <a:t>e.g., must store user data in their country – legal regulations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40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2AB1D-624B-D9CC-5598-2D1F9E33A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D195C-0C5F-D475-84BE-33A1ABA9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CAFCR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17201B-5597-25DA-EA0D-F72722570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Customer view – customer’s problem to solve</a:t>
            </a:r>
          </a:p>
          <a:p>
            <a:pPr lvl="1"/>
            <a:r>
              <a:rPr lang="en-US" sz="1400" dirty="0"/>
              <a:t>e.g., wants to reduce electricity bills</a:t>
            </a:r>
          </a:p>
          <a:p>
            <a:r>
              <a:rPr lang="en-US" sz="1800" dirty="0"/>
              <a:t>Application view – in what context the product will exist</a:t>
            </a:r>
          </a:p>
          <a:p>
            <a:pPr lvl="1"/>
            <a:r>
              <a:rPr lang="en-US" sz="1400" dirty="0"/>
              <a:t>e.g., IoT thermostat interacts with HVAC and smart home</a:t>
            </a:r>
          </a:p>
          <a:p>
            <a:r>
              <a:rPr lang="en-US" sz="1800" dirty="0"/>
              <a:t>Functional view – features</a:t>
            </a:r>
          </a:p>
          <a:p>
            <a:pPr lvl="1"/>
            <a:r>
              <a:rPr lang="en-US" sz="1400" dirty="0"/>
              <a:t>e.g., auto temperature adjustment, remote control</a:t>
            </a:r>
          </a:p>
          <a:p>
            <a:r>
              <a:rPr lang="en-US" sz="1800" dirty="0"/>
              <a:t>Conceptual view – high-level architecture</a:t>
            </a:r>
          </a:p>
          <a:p>
            <a:pPr lvl="1"/>
            <a:r>
              <a:rPr lang="en-US" sz="1400" dirty="0"/>
              <a:t>e.g., cloud-based ML, local device fallback</a:t>
            </a:r>
          </a:p>
          <a:p>
            <a:r>
              <a:rPr lang="en-US" sz="1800" dirty="0"/>
              <a:t>Realization view – implementation details</a:t>
            </a:r>
          </a:p>
          <a:p>
            <a:pPr lvl="1"/>
            <a:r>
              <a:rPr lang="en-US" sz="1400" dirty="0"/>
              <a:t>e.g., microcontroller specs, deployment pipelines, </a:t>
            </a:r>
            <a:r>
              <a:rPr lang="en-US" sz="1400" dirty="0" err="1"/>
              <a:t>etc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94095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E158C-156A-9384-A6DF-8C7EF4AC4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058B-4248-3D79-3B51-719F12E30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BAPO / CAFCR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F2054B-30FF-10FE-C26E-296484DB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Connected medical device</a:t>
            </a:r>
          </a:p>
          <a:p>
            <a:r>
              <a:rPr lang="en-US" sz="1800" dirty="0"/>
              <a:t>BAPO</a:t>
            </a:r>
          </a:p>
          <a:p>
            <a:pPr lvl="1"/>
            <a:r>
              <a:rPr lang="en-US" sz="1600" dirty="0"/>
              <a:t>Business – regulatory compliance + patient trust</a:t>
            </a:r>
          </a:p>
          <a:p>
            <a:pPr lvl="1"/>
            <a:r>
              <a:rPr lang="en-US" sz="1600" dirty="0"/>
              <a:t>Architecture – IoT + encryption + secure backend</a:t>
            </a:r>
          </a:p>
          <a:p>
            <a:pPr lvl="1"/>
            <a:r>
              <a:rPr lang="en-US" sz="1600" dirty="0"/>
              <a:t>Process – strict verification</a:t>
            </a:r>
          </a:p>
          <a:p>
            <a:pPr lvl="1"/>
            <a:r>
              <a:rPr lang="en-US" sz="1600" dirty="0"/>
              <a:t>Organization – compliance officers + dev team</a:t>
            </a:r>
          </a:p>
          <a:p>
            <a:r>
              <a:rPr lang="en-US" sz="1800" dirty="0"/>
              <a:t>CAFCR</a:t>
            </a:r>
          </a:p>
          <a:p>
            <a:pPr lvl="1"/>
            <a:r>
              <a:rPr lang="en-US" sz="1600" dirty="0"/>
              <a:t>Customer need – track blood sugar easily</a:t>
            </a:r>
          </a:p>
          <a:p>
            <a:pPr lvl="1"/>
            <a:r>
              <a:rPr lang="en-US" sz="1600" dirty="0"/>
              <a:t>Application – outside + doctor’s office</a:t>
            </a:r>
          </a:p>
          <a:p>
            <a:pPr lvl="1"/>
            <a:r>
              <a:rPr lang="en-US" sz="1600" dirty="0"/>
              <a:t>Functional – measuring + real-time data sharing</a:t>
            </a:r>
          </a:p>
          <a:p>
            <a:pPr lvl="1"/>
            <a:r>
              <a:rPr lang="en-US" sz="1600" dirty="0"/>
              <a:t>Conceptual – device + cloud sync + mobile app</a:t>
            </a:r>
          </a:p>
          <a:p>
            <a:pPr lvl="1"/>
            <a:r>
              <a:rPr lang="en-US" sz="1600" dirty="0"/>
              <a:t>Realization – cell module + sim card + HIPAA-compliant backend</a:t>
            </a:r>
          </a:p>
        </p:txBody>
      </p:sp>
    </p:spTree>
    <p:extLst>
      <p:ext uri="{BB962C8B-B14F-4D97-AF65-F5344CB8AC3E}">
        <p14:creationId xmlns:p14="http://schemas.microsoft.com/office/powerpoint/2010/main" val="3029242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E024F-8280-89F6-3A99-718EFE639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122C-4EAE-EA9D-DA14-4F3FA3975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Delivery Process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05CC50-4B45-C292-555F-B24E89A31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3619645" cy="4658583"/>
          </a:xfrm>
        </p:spPr>
        <p:txBody>
          <a:bodyPr>
            <a:normAutofit/>
          </a:bodyPr>
          <a:lstStyle/>
          <a:p>
            <a:r>
              <a:rPr lang="en-US" sz="1800" dirty="0"/>
              <a:t>Wider than initial architecture design</a:t>
            </a:r>
          </a:p>
          <a:p>
            <a:r>
              <a:rPr lang="en-US" sz="1600" dirty="0"/>
              <a:t>Pre-concept initiation</a:t>
            </a:r>
          </a:p>
          <a:p>
            <a:pPr lvl="1"/>
            <a:r>
              <a:rPr lang="en-US" sz="1400" dirty="0"/>
              <a:t>What do we want to create / solve?</a:t>
            </a:r>
          </a:p>
          <a:p>
            <a:pPr lvl="1"/>
            <a:r>
              <a:rPr lang="en-US" sz="1400" dirty="0"/>
              <a:t>Is it worth doing?</a:t>
            </a:r>
          </a:p>
          <a:p>
            <a:r>
              <a:rPr lang="en-US" sz="1600" dirty="0"/>
              <a:t>Concept initiation</a:t>
            </a:r>
          </a:p>
          <a:p>
            <a:pPr lvl="1"/>
            <a:r>
              <a:rPr lang="en-US" sz="1400" dirty="0"/>
              <a:t>Shape a high-level solution</a:t>
            </a:r>
          </a:p>
          <a:p>
            <a:pPr lvl="1"/>
            <a:r>
              <a:rPr lang="en-US" sz="1400" dirty="0"/>
              <a:t>Check it solves the need</a:t>
            </a:r>
          </a:p>
          <a:p>
            <a:pPr lvl="1"/>
            <a:r>
              <a:rPr lang="en-US" sz="1400" dirty="0"/>
              <a:t>Check feasibility</a:t>
            </a:r>
          </a:p>
          <a:p>
            <a:r>
              <a:rPr lang="en-US" sz="1600" dirty="0"/>
              <a:t>Product initiation</a:t>
            </a:r>
          </a:p>
          <a:p>
            <a:pPr lvl="1"/>
            <a:r>
              <a:rPr lang="en-US" sz="1400" dirty="0"/>
              <a:t>Establish metrics</a:t>
            </a:r>
          </a:p>
          <a:p>
            <a:pPr lvl="1"/>
            <a:r>
              <a:rPr lang="en-US" sz="1400" dirty="0"/>
              <a:t>Validate feasibility by building a prototype</a:t>
            </a:r>
          </a:p>
          <a:p>
            <a:r>
              <a:rPr lang="en-US" sz="1600" dirty="0"/>
              <a:t>Development initiation</a:t>
            </a:r>
          </a:p>
          <a:p>
            <a:pPr lvl="1"/>
            <a:r>
              <a:rPr lang="en-US" sz="1400" dirty="0"/>
              <a:t>Develop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9A4AA70B-0260-19F2-80FD-FA250DAAD5E0}"/>
              </a:ext>
            </a:extLst>
          </p:cNvPr>
          <p:cNvSpPr txBox="1">
            <a:spLocks/>
          </p:cNvSpPr>
          <p:nvPr/>
        </p:nvSpPr>
        <p:spPr>
          <a:xfrm>
            <a:off x="4701398" y="1845732"/>
            <a:ext cx="3619645" cy="465858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r>
              <a:rPr lang="en-US" sz="1600" dirty="0"/>
              <a:t>Production / launch readiness</a:t>
            </a:r>
          </a:p>
          <a:p>
            <a:pPr lvl="1"/>
            <a:r>
              <a:rPr lang="en-US" sz="1400" dirty="0"/>
              <a:t>Validate it’s ready</a:t>
            </a:r>
          </a:p>
          <a:p>
            <a:pPr lvl="1"/>
            <a:endParaRPr lang="en-US" sz="1400" dirty="0"/>
          </a:p>
          <a:p>
            <a:r>
              <a:rPr lang="en-US" sz="1600" dirty="0"/>
              <a:t>Launch / Wait</a:t>
            </a:r>
          </a:p>
          <a:p>
            <a:pPr lvl="1"/>
            <a:r>
              <a:rPr lang="en-US" sz="1400" dirty="0"/>
              <a:t>Decision point – start or pause for fixes</a:t>
            </a:r>
          </a:p>
          <a:p>
            <a:pPr lvl="1"/>
            <a:endParaRPr lang="en-US" sz="1400" dirty="0"/>
          </a:p>
          <a:p>
            <a:r>
              <a:rPr lang="en-US" sz="1600" dirty="0"/>
              <a:t>Product validation</a:t>
            </a:r>
          </a:p>
          <a:p>
            <a:pPr lvl="1"/>
            <a:r>
              <a:rPr lang="en-US" sz="1400" dirty="0"/>
              <a:t>Measure real-world performance</a:t>
            </a:r>
          </a:p>
          <a:p>
            <a:pPr lvl="1"/>
            <a:r>
              <a:rPr lang="en-US" sz="1400" dirty="0"/>
              <a:t>Plan enhancements</a:t>
            </a:r>
          </a:p>
          <a:p>
            <a:pPr lvl="1"/>
            <a:endParaRPr lang="en-US" sz="1400" dirty="0"/>
          </a:p>
          <a:p>
            <a:r>
              <a:rPr lang="en-US" sz="1600" dirty="0"/>
              <a:t>Fleet upgrade / End-of-life</a:t>
            </a:r>
          </a:p>
          <a:p>
            <a:pPr lvl="1"/>
            <a:r>
              <a:rPr lang="en-US" sz="1400" dirty="0"/>
              <a:t>Implement enhancements</a:t>
            </a:r>
          </a:p>
          <a:p>
            <a:pPr lvl="1"/>
            <a:r>
              <a:rPr lang="en-US" sz="1400" dirty="0"/>
              <a:t>Discontinue</a:t>
            </a:r>
          </a:p>
          <a:p>
            <a:pPr lvl="1"/>
            <a:endParaRPr lang="en-US" sz="14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97979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927C03-B38F-4966-A6CD-DF158C895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82" y="1027355"/>
            <a:ext cx="8840745" cy="52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235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6091060" cy="1034181"/>
          </a:xfrm>
        </p:spPr>
        <p:txBody>
          <a:bodyPr>
            <a:normAutofit/>
          </a:bodyPr>
          <a:lstStyle/>
          <a:p>
            <a:r>
              <a:rPr lang="en-US" dirty="0"/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3533017" cy="4023360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Web application for banking</a:t>
            </a:r>
          </a:p>
          <a:p>
            <a:r>
              <a:rPr lang="en-US" dirty="0">
                <a:solidFill>
                  <a:srgbClr val="008000"/>
                </a:solidFill>
              </a:rPr>
              <a:t>Describe a:</a:t>
            </a:r>
          </a:p>
          <a:p>
            <a:r>
              <a:rPr lang="en-US" dirty="0">
                <a:solidFill>
                  <a:srgbClr val="008000"/>
                </a:solidFill>
              </a:rPr>
              <a:t>- Performance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Security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Integrity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Availability Attribute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71A992-DCCD-47B8-9AEA-BB227686FC06}"/>
              </a:ext>
            </a:extLst>
          </p:cNvPr>
          <p:cNvSpPr txBox="1">
            <a:spLocks/>
          </p:cNvSpPr>
          <p:nvPr/>
        </p:nvSpPr>
        <p:spPr>
          <a:xfrm>
            <a:off x="4932040" y="1845734"/>
            <a:ext cx="3533017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Control system for driverless car</a:t>
            </a:r>
          </a:p>
          <a:p>
            <a:r>
              <a:rPr lang="en-US" dirty="0">
                <a:solidFill>
                  <a:srgbClr val="008000"/>
                </a:solidFill>
              </a:rPr>
              <a:t>Describe a:</a:t>
            </a:r>
          </a:p>
          <a:p>
            <a:r>
              <a:rPr lang="en-US" dirty="0">
                <a:solidFill>
                  <a:srgbClr val="008000"/>
                </a:solidFill>
              </a:rPr>
              <a:t>- Performance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Security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Safety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Reliability Attribute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FFE1D-52E9-4A49-9448-DC1C46ABC855}"/>
              </a:ext>
            </a:extLst>
          </p:cNvPr>
          <p:cNvSpPr txBox="1"/>
          <p:nvPr/>
        </p:nvSpPr>
        <p:spPr>
          <a:xfrm>
            <a:off x="971600" y="515719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would be a good example of a Portability Attribute?</a:t>
            </a:r>
          </a:p>
        </p:txBody>
      </p:sp>
    </p:spTree>
    <p:extLst>
      <p:ext uri="{BB962C8B-B14F-4D97-AF65-F5344CB8AC3E}">
        <p14:creationId xmlns:p14="http://schemas.microsoft.com/office/powerpoint/2010/main" val="24023363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3000-5E42-4F2A-A2CA-DD7E98D0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ABCE-8102-49E7-A334-8CFF49682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building a desktop application</a:t>
            </a:r>
          </a:p>
          <a:p>
            <a:r>
              <a:rPr lang="en-US" dirty="0"/>
              <a:t>- Connects to online brokerage system</a:t>
            </a:r>
          </a:p>
          <a:p>
            <a:r>
              <a:rPr lang="en-US" dirty="0"/>
              <a:t>List some assumptions</a:t>
            </a:r>
          </a:p>
          <a:p>
            <a:r>
              <a:rPr lang="en-US" dirty="0"/>
              <a:t>List some dependencies</a:t>
            </a:r>
          </a:p>
        </p:txBody>
      </p:sp>
    </p:spTree>
    <p:extLst>
      <p:ext uri="{BB962C8B-B14F-4D97-AF65-F5344CB8AC3E}">
        <p14:creationId xmlns:p14="http://schemas.microsoft.com/office/powerpoint/2010/main" val="190401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A30B4-BC0D-EFE8-5146-CCE3AEE35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A334FD-7AD6-8DC3-85E5-AE183D9C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C963C-EFF2-CE8D-E49E-FCF2C15D1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77" y="1845733"/>
            <a:ext cx="8824823" cy="4451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Define the problems the architecture must solve.</a:t>
            </a:r>
          </a:p>
          <a:p>
            <a:pPr marL="0" indent="0">
              <a:buNone/>
            </a:pPr>
            <a:r>
              <a:rPr lang="en-US" sz="2000" dirty="0"/>
              <a:t>Village – don’t build roads before understanding where people need to go.</a:t>
            </a:r>
          </a:p>
          <a:p>
            <a:pPr marL="0" indent="0">
              <a:buNone/>
            </a:pPr>
            <a:r>
              <a:rPr lang="en-US" u="sng" dirty="0"/>
              <a:t>Output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  <a:r>
              <a:rPr lang="en-US" dirty="0"/>
              <a:t>:  requirements that influence architecture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dirty="0"/>
              <a:t>performance – must handle 50k concurrent users</a:t>
            </a:r>
          </a:p>
          <a:p>
            <a:pPr lvl="2"/>
            <a:r>
              <a:rPr lang="en-US" dirty="0"/>
              <a:t>security – must be HIPAA compliant</a:t>
            </a:r>
          </a:p>
          <a:p>
            <a:pPr lvl="2"/>
            <a:r>
              <a:rPr lang="en-US" dirty="0"/>
              <a:t>availability – must achieve 99.99% uptime</a:t>
            </a:r>
          </a:p>
        </p:txBody>
      </p:sp>
    </p:spTree>
    <p:extLst>
      <p:ext uri="{BB962C8B-B14F-4D97-AF65-F5344CB8AC3E}">
        <p14:creationId xmlns:p14="http://schemas.microsoft.com/office/powerpoint/2010/main" val="399720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Proposes architectural solutions to a set of </a:t>
            </a:r>
            <a:r>
              <a:rPr lang="en-US" dirty="0"/>
              <a:t>ASRs</a:t>
            </a:r>
          </a:p>
          <a:p>
            <a:pPr marL="0" indent="0">
              <a:buNone/>
            </a:pPr>
            <a:r>
              <a:rPr lang="en-US" sz="2000" dirty="0"/>
              <a:t>Village – sketch possible routes to solve main problems</a:t>
            </a:r>
          </a:p>
          <a:p>
            <a:pPr marL="0" indent="0">
              <a:buNone/>
            </a:pPr>
            <a:r>
              <a:rPr lang="en-US" u="sng" dirty="0"/>
              <a:t>Input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  <a:r>
              <a:rPr lang="en-US" dirty="0"/>
              <a:t> – constraints &amp; drivers</a:t>
            </a:r>
          </a:p>
          <a:p>
            <a:pPr lvl="1"/>
            <a:r>
              <a:rPr lang="en-US" dirty="0"/>
              <a:t>ASR: must handle 50k concurrent users</a:t>
            </a:r>
          </a:p>
          <a:p>
            <a:pPr lvl="2"/>
            <a:r>
              <a:rPr lang="en-US" dirty="0"/>
              <a:t>=&gt; distributed, scalable architecture</a:t>
            </a:r>
          </a:p>
          <a:p>
            <a:pPr lvl="1"/>
            <a:r>
              <a:rPr lang="en-US" dirty="0"/>
              <a:t>ASR: must comply with HIPAA</a:t>
            </a:r>
          </a:p>
          <a:p>
            <a:pPr lvl="2"/>
            <a:r>
              <a:rPr lang="en-US" dirty="0"/>
              <a:t>=&gt; secure data storage &amp; audit logs</a:t>
            </a:r>
          </a:p>
          <a:p>
            <a:r>
              <a:rPr lang="en-US" dirty="0"/>
              <a:t>No ASRs – arbitrary decisions / </a:t>
            </a:r>
            <a:r>
              <a:rPr lang="en-US" dirty="0" err="1"/>
              <a:t>devs</a:t>
            </a:r>
            <a:r>
              <a:rPr lang="en-US" dirty="0"/>
              <a:t> preferences</a:t>
            </a:r>
          </a:p>
        </p:txBody>
      </p:sp>
    </p:spTree>
    <p:extLst>
      <p:ext uri="{BB962C8B-B14F-4D97-AF65-F5344CB8AC3E}">
        <p14:creationId xmlns:p14="http://schemas.microsoft.com/office/powerpoint/2010/main" val="3350589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3F127-0440-3F22-876F-BC74A14B2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C624-9588-C5D8-B56D-096230388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55D7C-152C-D105-B53A-2FFA4985D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Proposes architectural solutions to a set of </a:t>
            </a:r>
            <a:r>
              <a:rPr lang="en-US" dirty="0"/>
              <a:t>ASRs</a:t>
            </a:r>
          </a:p>
          <a:p>
            <a:pPr marL="0" indent="0">
              <a:buNone/>
            </a:pPr>
            <a:r>
              <a:rPr lang="en-US" sz="2000" dirty="0"/>
              <a:t>Village – sketch possible routes to solve main problems</a:t>
            </a:r>
          </a:p>
          <a:p>
            <a:pPr marL="0" indent="0">
              <a:buNone/>
            </a:pPr>
            <a:r>
              <a:rPr lang="en-US" u="sng" dirty="0"/>
              <a:t>Output</a:t>
            </a:r>
            <a:r>
              <a:rPr lang="en-US" dirty="0"/>
              <a:t>:</a:t>
            </a:r>
          </a:p>
          <a:p>
            <a:r>
              <a:rPr lang="en-US" b="1" dirty="0"/>
              <a:t>Candidate Architectural Solutions</a:t>
            </a:r>
            <a:r>
              <a:rPr lang="en-US" dirty="0"/>
              <a:t>: specific design solution</a:t>
            </a:r>
          </a:p>
          <a:p>
            <a:pPr lvl="1"/>
            <a:r>
              <a:rPr lang="en-US" dirty="0"/>
              <a:t>Not necessary final</a:t>
            </a:r>
          </a:p>
          <a:p>
            <a:pPr lvl="1"/>
            <a:r>
              <a:rPr lang="en-US" dirty="0"/>
              <a:t>Look realistic &amp; feasible</a:t>
            </a:r>
          </a:p>
          <a:p>
            <a:pPr lvl="1"/>
            <a:r>
              <a:rPr lang="en-US" dirty="0"/>
              <a:t>Multiple can exist</a:t>
            </a:r>
          </a:p>
          <a:p>
            <a:pPr lvl="1"/>
            <a:r>
              <a:rPr lang="en-US" dirty="0"/>
              <a:t>e.g., real-time chat application – what are possible approaches?</a:t>
            </a:r>
          </a:p>
          <a:p>
            <a:pPr lvl="2"/>
            <a:r>
              <a:rPr lang="en-US" dirty="0"/>
              <a:t>Candidate 1 – monolith with </a:t>
            </a:r>
            <a:r>
              <a:rPr lang="en-US" dirty="0" err="1"/>
              <a:t>WebSockets</a:t>
            </a:r>
            <a:endParaRPr lang="en-US" dirty="0"/>
          </a:p>
          <a:p>
            <a:pPr lvl="2"/>
            <a:r>
              <a:rPr lang="en-US" dirty="0"/>
              <a:t>Candidate 2 – microservices with Kafka and push-notifications</a:t>
            </a:r>
          </a:p>
        </p:txBody>
      </p:sp>
    </p:spTree>
    <p:extLst>
      <p:ext uri="{BB962C8B-B14F-4D97-AF65-F5344CB8AC3E}">
        <p14:creationId xmlns:p14="http://schemas.microsoft.com/office/powerpoint/2010/main" val="14188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E54FB-6031-7CC5-9EF1-5D9BFCB62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E84E1-A6D9-938C-0BDC-A38709515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04FE-19A9-478F-D3EC-D980C5949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365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Proposes architectural solutions to a set of </a:t>
            </a:r>
            <a:r>
              <a:rPr lang="en-US" dirty="0"/>
              <a:t>ASRs</a:t>
            </a:r>
          </a:p>
          <a:p>
            <a:pPr marL="0" indent="0">
              <a:buNone/>
            </a:pPr>
            <a:r>
              <a:rPr lang="en-US" sz="2000" dirty="0"/>
              <a:t>Village – sketch possible routes to solve main problems</a:t>
            </a:r>
          </a:p>
          <a:p>
            <a:pPr marL="0" indent="0">
              <a:buNone/>
            </a:pPr>
            <a:r>
              <a:rPr lang="en-US" u="sng" dirty="0"/>
              <a:t>Typical choices:</a:t>
            </a:r>
          </a:p>
          <a:p>
            <a:pPr lvl="1"/>
            <a:r>
              <a:rPr lang="en-US" dirty="0"/>
              <a:t>Structural</a:t>
            </a:r>
          </a:p>
          <a:p>
            <a:pPr lvl="2"/>
            <a:r>
              <a:rPr lang="en-US" dirty="0"/>
              <a:t>layered vs hexagonal</a:t>
            </a:r>
          </a:p>
          <a:p>
            <a:pPr lvl="2"/>
            <a:r>
              <a:rPr lang="en-US" dirty="0"/>
              <a:t>client-server vs peer-to-peer</a:t>
            </a:r>
          </a:p>
          <a:p>
            <a:pPr lvl="3"/>
            <a:r>
              <a:rPr lang="en-US" dirty="0"/>
              <a:t>e.g., torrent protocol to distribute data across services</a:t>
            </a:r>
          </a:p>
          <a:p>
            <a:pPr lvl="1"/>
            <a:r>
              <a:rPr lang="en-US" dirty="0"/>
              <a:t>Technological</a:t>
            </a:r>
          </a:p>
          <a:p>
            <a:pPr lvl="2"/>
            <a:r>
              <a:rPr lang="en-US" dirty="0"/>
              <a:t>Relational vs NoSQL</a:t>
            </a:r>
          </a:p>
          <a:p>
            <a:pPr lvl="2"/>
            <a:r>
              <a:rPr lang="en-US" dirty="0"/>
              <a:t>REST vs </a:t>
            </a:r>
            <a:r>
              <a:rPr lang="en-US" dirty="0" err="1"/>
              <a:t>gRPC</a:t>
            </a:r>
            <a:endParaRPr lang="en-US" dirty="0"/>
          </a:p>
          <a:p>
            <a:pPr lvl="1"/>
            <a:r>
              <a:rPr lang="en-US" dirty="0"/>
              <a:t>Cross-cutting</a:t>
            </a:r>
          </a:p>
          <a:p>
            <a:pPr lvl="2"/>
            <a:r>
              <a:rPr lang="en-US" dirty="0"/>
              <a:t>sticky sessions, OAuth2, JWT</a:t>
            </a:r>
          </a:p>
          <a:p>
            <a:pPr lvl="2"/>
            <a:r>
              <a:rPr lang="en-US" dirty="0"/>
              <a:t>Logging &amp; monitoring frameworks</a:t>
            </a:r>
          </a:p>
        </p:txBody>
      </p:sp>
    </p:spTree>
    <p:extLst>
      <p:ext uri="{BB962C8B-B14F-4D97-AF65-F5344CB8AC3E}">
        <p14:creationId xmlns:p14="http://schemas.microsoft.com/office/powerpoint/2010/main" val="16277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687227-2A76-583F-745D-9D114E23E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9B83-0117-CC07-523B-2D56ED03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90A0C-3A09-C70C-BD52-62618DDB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Proposes architectural solutions to a set of </a:t>
            </a:r>
            <a:r>
              <a:rPr lang="en-US" dirty="0"/>
              <a:t>ASRs</a:t>
            </a:r>
          </a:p>
          <a:p>
            <a:pPr marL="0" indent="0">
              <a:buNone/>
            </a:pPr>
            <a:r>
              <a:rPr lang="en-US" sz="2000" dirty="0"/>
              <a:t>Village – sketch possible routes to solve main problems</a:t>
            </a:r>
          </a:p>
          <a:p>
            <a:pPr marL="0" indent="0">
              <a:buNone/>
            </a:pPr>
            <a:r>
              <a:rPr lang="en-US" u="sng" dirty="0"/>
              <a:t>Trade-offs:</a:t>
            </a:r>
          </a:p>
          <a:p>
            <a:pPr lvl="1"/>
            <a:r>
              <a:rPr lang="en-US" dirty="0"/>
              <a:t>Always present</a:t>
            </a:r>
          </a:p>
          <a:p>
            <a:pPr lvl="2"/>
            <a:r>
              <a:rPr lang="en-US" dirty="0"/>
              <a:t>“It depends” ©</a:t>
            </a:r>
          </a:p>
          <a:p>
            <a:pPr lvl="1"/>
            <a:r>
              <a:rPr lang="en-US" dirty="0"/>
              <a:t>Generate multiple candidates</a:t>
            </a:r>
          </a:p>
          <a:p>
            <a:pPr lvl="1"/>
            <a:r>
              <a:rPr lang="en-US" dirty="0"/>
              <a:t>Evaluate &amp; choose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62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820709" cy="402336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Ensure that the made architectural decisions are the right ones</a:t>
            </a:r>
          </a:p>
          <a:p>
            <a:pPr marL="0" indent="0">
              <a:buNone/>
            </a:pPr>
            <a:r>
              <a:rPr lang="en-US" dirty="0"/>
              <a:t>Goal – verify alignment between ASRs &amp; candidates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Village – check costs, safety, terrain &amp; traffic before deciding what to build</a:t>
            </a:r>
            <a:endParaRPr lang="en-US" sz="2000" dirty="0"/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  <a:r>
              <a:rPr lang="en-US" dirty="0"/>
              <a:t> – non-negotiable rules</a:t>
            </a:r>
            <a:endParaRPr lang="en-US" b="1" dirty="0"/>
          </a:p>
          <a:p>
            <a:r>
              <a:rPr lang="en-US" b="1" dirty="0"/>
              <a:t>Candidate Architectural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32807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13602</TotalTime>
  <Words>2529</Words>
  <Application>Microsoft Office PowerPoint</Application>
  <PresentationFormat>On-screen Show (4:3)</PresentationFormat>
  <Paragraphs>436</Paragraphs>
  <Slides>35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Retrospect</vt:lpstr>
      <vt:lpstr>Software Architecture Process</vt:lpstr>
      <vt:lpstr>Architectural Analysis</vt:lpstr>
      <vt:lpstr>Architectural Analysis</vt:lpstr>
      <vt:lpstr>Architectural Analysis</vt:lpstr>
      <vt:lpstr>Architectural Synthesis</vt:lpstr>
      <vt:lpstr>Architectural Synthesis</vt:lpstr>
      <vt:lpstr>Architectural Synthesis</vt:lpstr>
      <vt:lpstr>Architectural Synthesis</vt:lpstr>
      <vt:lpstr>Architectural Evaluation</vt:lpstr>
      <vt:lpstr>Architectural Evaluation</vt:lpstr>
      <vt:lpstr>Architectural Evaluation</vt:lpstr>
      <vt:lpstr>A General Architecture Process Model</vt:lpstr>
      <vt:lpstr>Repeatable Processes for Software Architecture</vt:lpstr>
      <vt:lpstr>Attribute Driven Design</vt:lpstr>
      <vt:lpstr>PowerPoint Presentation</vt:lpstr>
      <vt:lpstr>ADD Step 1</vt:lpstr>
      <vt:lpstr>ADD Step 1</vt:lpstr>
      <vt:lpstr>ADD Step 2</vt:lpstr>
      <vt:lpstr>ADD Step 3</vt:lpstr>
      <vt:lpstr>ADD Step 4</vt:lpstr>
      <vt:lpstr>ADD Step 4</vt:lpstr>
      <vt:lpstr>ADD Step 4</vt:lpstr>
      <vt:lpstr>ADD Step 5</vt:lpstr>
      <vt:lpstr>ADD Step 6</vt:lpstr>
      <vt:lpstr>ADD Step 7</vt:lpstr>
      <vt:lpstr>RUP 4+1 View</vt:lpstr>
      <vt:lpstr>RUP 4+1 View</vt:lpstr>
      <vt:lpstr>BAPO/ CAFCR</vt:lpstr>
      <vt:lpstr>BAPO</vt:lpstr>
      <vt:lpstr>CAFCR</vt:lpstr>
      <vt:lpstr>BAPO / CAFCR</vt:lpstr>
      <vt:lpstr>Product Delivery Process</vt:lpstr>
      <vt:lpstr>PowerPoint Presentation</vt:lpstr>
      <vt:lpstr>Scenarios</vt:lpstr>
      <vt:lpstr>Examples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Dmitry Lukyanov</cp:lastModifiedBy>
  <cp:revision>302</cp:revision>
  <cp:lastPrinted>2018-07-27T22:28:24Z</cp:lastPrinted>
  <dcterms:created xsi:type="dcterms:W3CDTF">2008-08-31T22:21:19Z</dcterms:created>
  <dcterms:modified xsi:type="dcterms:W3CDTF">2025-09-07T23:39:32Z</dcterms:modified>
</cp:coreProperties>
</file>